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83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2" r:id="rId2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35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AEDC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</a:rPr>
              <a:t>All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75" dirty="0">
                <a:solidFill>
                  <a:srgbClr val="FFFFFF"/>
                </a:solidFill>
              </a:rPr>
              <a:t>visuals,</a:t>
            </a:r>
            <a:r>
              <a:rPr spc="-95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logos,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information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currently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spc="-55" dirty="0">
                <a:solidFill>
                  <a:srgbClr val="FFFFFF"/>
                </a:solidFill>
              </a:rPr>
              <a:t>in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-20" dirty="0">
                <a:solidFill>
                  <a:srgbClr val="FFFFFF"/>
                </a:solidFill>
              </a:rPr>
              <a:t>the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preliminary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stage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30" dirty="0">
                <a:solidFill>
                  <a:srgbClr val="FFFFFF"/>
                </a:solidFill>
              </a:rPr>
              <a:t>subject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final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approval.</a:t>
            </a:r>
            <a:r>
              <a:rPr spc="-100" dirty="0">
                <a:solidFill>
                  <a:srgbClr val="FFFFFF"/>
                </a:solidFill>
              </a:rPr>
              <a:t> </a:t>
            </a:r>
            <a:r>
              <a:rPr spc="-45" dirty="0">
                <a:solidFill>
                  <a:srgbClr val="FFFFFF"/>
                </a:solidFill>
              </a:rPr>
              <a:t>Details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may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60" dirty="0">
                <a:solidFill>
                  <a:srgbClr val="FFFFFF"/>
                </a:solidFill>
              </a:rPr>
              <a:t>be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40" dirty="0">
                <a:solidFill>
                  <a:srgbClr val="FFFFFF"/>
                </a:solidFill>
              </a:rPr>
              <a:t>revised</a:t>
            </a:r>
            <a:r>
              <a:rPr spc="-105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from</a:t>
            </a:r>
            <a:r>
              <a:rPr spc="-40" dirty="0">
                <a:solidFill>
                  <a:srgbClr val="FFFFFF"/>
                </a:solidFill>
              </a:rPr>
              <a:t> time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time </a:t>
            </a:r>
            <a:r>
              <a:rPr spc="-35" dirty="0">
                <a:solidFill>
                  <a:srgbClr val="FFFFFF"/>
                </a:solidFill>
              </a:rPr>
              <a:t>without</a:t>
            </a:r>
            <a:r>
              <a:rPr spc="-55" dirty="0">
                <a:solidFill>
                  <a:srgbClr val="FFFFFF"/>
                </a:solidFill>
              </a:rPr>
              <a:t> prior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notice.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EDC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</a:rPr>
              <a:t>All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75" dirty="0">
                <a:solidFill>
                  <a:srgbClr val="FFFFFF"/>
                </a:solidFill>
              </a:rPr>
              <a:t>visuals,</a:t>
            </a:r>
            <a:r>
              <a:rPr spc="-95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logos,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information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currently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spc="-55" dirty="0">
                <a:solidFill>
                  <a:srgbClr val="FFFFFF"/>
                </a:solidFill>
              </a:rPr>
              <a:t>in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-20" dirty="0">
                <a:solidFill>
                  <a:srgbClr val="FFFFFF"/>
                </a:solidFill>
              </a:rPr>
              <a:t>the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preliminary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stage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30" dirty="0">
                <a:solidFill>
                  <a:srgbClr val="FFFFFF"/>
                </a:solidFill>
              </a:rPr>
              <a:t>subject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final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approval.</a:t>
            </a:r>
            <a:r>
              <a:rPr spc="-100" dirty="0">
                <a:solidFill>
                  <a:srgbClr val="FFFFFF"/>
                </a:solidFill>
              </a:rPr>
              <a:t> </a:t>
            </a:r>
            <a:r>
              <a:rPr spc="-45" dirty="0">
                <a:solidFill>
                  <a:srgbClr val="FFFFFF"/>
                </a:solidFill>
              </a:rPr>
              <a:t>Details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may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60" dirty="0">
                <a:solidFill>
                  <a:srgbClr val="FFFFFF"/>
                </a:solidFill>
              </a:rPr>
              <a:t>be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40" dirty="0">
                <a:solidFill>
                  <a:srgbClr val="FFFFFF"/>
                </a:solidFill>
              </a:rPr>
              <a:t>revised</a:t>
            </a:r>
            <a:r>
              <a:rPr spc="-105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from</a:t>
            </a:r>
            <a:r>
              <a:rPr spc="-40" dirty="0">
                <a:solidFill>
                  <a:srgbClr val="FFFFFF"/>
                </a:solidFill>
              </a:rPr>
              <a:t> time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time </a:t>
            </a:r>
            <a:r>
              <a:rPr spc="-35" dirty="0">
                <a:solidFill>
                  <a:srgbClr val="FFFFFF"/>
                </a:solidFill>
              </a:rPr>
              <a:t>without</a:t>
            </a:r>
            <a:r>
              <a:rPr spc="-55" dirty="0">
                <a:solidFill>
                  <a:srgbClr val="FFFFFF"/>
                </a:solidFill>
              </a:rPr>
              <a:t> prior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notice.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EDC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</a:rPr>
              <a:t>All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75" dirty="0">
                <a:solidFill>
                  <a:srgbClr val="FFFFFF"/>
                </a:solidFill>
              </a:rPr>
              <a:t>visuals,</a:t>
            </a:r>
            <a:r>
              <a:rPr spc="-95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logos,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information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currently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spc="-55" dirty="0">
                <a:solidFill>
                  <a:srgbClr val="FFFFFF"/>
                </a:solidFill>
              </a:rPr>
              <a:t>in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-20" dirty="0">
                <a:solidFill>
                  <a:srgbClr val="FFFFFF"/>
                </a:solidFill>
              </a:rPr>
              <a:t>the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preliminary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stage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30" dirty="0">
                <a:solidFill>
                  <a:srgbClr val="FFFFFF"/>
                </a:solidFill>
              </a:rPr>
              <a:t>subject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final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approval.</a:t>
            </a:r>
            <a:r>
              <a:rPr spc="-100" dirty="0">
                <a:solidFill>
                  <a:srgbClr val="FFFFFF"/>
                </a:solidFill>
              </a:rPr>
              <a:t> </a:t>
            </a:r>
            <a:r>
              <a:rPr spc="-45" dirty="0">
                <a:solidFill>
                  <a:srgbClr val="FFFFFF"/>
                </a:solidFill>
              </a:rPr>
              <a:t>Details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may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60" dirty="0">
                <a:solidFill>
                  <a:srgbClr val="FFFFFF"/>
                </a:solidFill>
              </a:rPr>
              <a:t>be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40" dirty="0">
                <a:solidFill>
                  <a:srgbClr val="FFFFFF"/>
                </a:solidFill>
              </a:rPr>
              <a:t>revised</a:t>
            </a:r>
            <a:r>
              <a:rPr spc="-105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from</a:t>
            </a:r>
            <a:r>
              <a:rPr spc="-40" dirty="0">
                <a:solidFill>
                  <a:srgbClr val="FFFFFF"/>
                </a:solidFill>
              </a:rPr>
              <a:t> time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time </a:t>
            </a:r>
            <a:r>
              <a:rPr spc="-35" dirty="0">
                <a:solidFill>
                  <a:srgbClr val="FFFFFF"/>
                </a:solidFill>
              </a:rPr>
              <a:t>without</a:t>
            </a:r>
            <a:r>
              <a:rPr spc="-55" dirty="0">
                <a:solidFill>
                  <a:srgbClr val="FFFFFF"/>
                </a:solidFill>
              </a:rPr>
              <a:t> prior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notice.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667000"/>
            <a:ext cx="4191000" cy="41910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895600"/>
            <a:ext cx="2362200" cy="23622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09076" y="5867400"/>
            <a:ext cx="990600" cy="9906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09076" y="1676400"/>
            <a:ext cx="2819400" cy="281940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99476" y="9144"/>
            <a:ext cx="1600200" cy="16002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AEDC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</a:rPr>
              <a:t>All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75" dirty="0">
                <a:solidFill>
                  <a:srgbClr val="FFFFFF"/>
                </a:solidFill>
              </a:rPr>
              <a:t>visuals,</a:t>
            </a:r>
            <a:r>
              <a:rPr spc="-95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logos,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information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currently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spc="-55" dirty="0">
                <a:solidFill>
                  <a:srgbClr val="FFFFFF"/>
                </a:solidFill>
              </a:rPr>
              <a:t>in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-20" dirty="0">
                <a:solidFill>
                  <a:srgbClr val="FFFFFF"/>
                </a:solidFill>
              </a:rPr>
              <a:t>the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preliminary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stage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30" dirty="0">
                <a:solidFill>
                  <a:srgbClr val="FFFFFF"/>
                </a:solidFill>
              </a:rPr>
              <a:t>subject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final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approval.</a:t>
            </a:r>
            <a:r>
              <a:rPr spc="-100" dirty="0">
                <a:solidFill>
                  <a:srgbClr val="FFFFFF"/>
                </a:solidFill>
              </a:rPr>
              <a:t> </a:t>
            </a:r>
            <a:r>
              <a:rPr spc="-45" dirty="0">
                <a:solidFill>
                  <a:srgbClr val="FFFFFF"/>
                </a:solidFill>
              </a:rPr>
              <a:t>Details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may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60" dirty="0">
                <a:solidFill>
                  <a:srgbClr val="FFFFFF"/>
                </a:solidFill>
              </a:rPr>
              <a:t>be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40" dirty="0">
                <a:solidFill>
                  <a:srgbClr val="FFFFFF"/>
                </a:solidFill>
              </a:rPr>
              <a:t>revised</a:t>
            </a:r>
            <a:r>
              <a:rPr spc="-105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from</a:t>
            </a:r>
            <a:r>
              <a:rPr spc="-40" dirty="0">
                <a:solidFill>
                  <a:srgbClr val="FFFFFF"/>
                </a:solidFill>
              </a:rPr>
              <a:t> time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time </a:t>
            </a:r>
            <a:r>
              <a:rPr spc="-35" dirty="0">
                <a:solidFill>
                  <a:srgbClr val="FFFFFF"/>
                </a:solidFill>
              </a:rPr>
              <a:t>without</a:t>
            </a:r>
            <a:r>
              <a:rPr spc="-55" dirty="0">
                <a:solidFill>
                  <a:srgbClr val="FFFFFF"/>
                </a:solidFill>
              </a:rPr>
              <a:t> prior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notice.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</a:rPr>
              <a:t>All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75" dirty="0">
                <a:solidFill>
                  <a:srgbClr val="FFFFFF"/>
                </a:solidFill>
              </a:rPr>
              <a:t>visuals,</a:t>
            </a:r>
            <a:r>
              <a:rPr spc="-95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logos,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information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currently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spc="-55" dirty="0">
                <a:solidFill>
                  <a:srgbClr val="FFFFFF"/>
                </a:solidFill>
              </a:rPr>
              <a:t>in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-20" dirty="0">
                <a:solidFill>
                  <a:srgbClr val="FFFFFF"/>
                </a:solidFill>
              </a:rPr>
              <a:t>the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preliminary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stage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30" dirty="0">
                <a:solidFill>
                  <a:srgbClr val="FFFFFF"/>
                </a:solidFill>
              </a:rPr>
              <a:t>subject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final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approval.</a:t>
            </a:r>
            <a:r>
              <a:rPr spc="-100" dirty="0">
                <a:solidFill>
                  <a:srgbClr val="FFFFFF"/>
                </a:solidFill>
              </a:rPr>
              <a:t> </a:t>
            </a:r>
            <a:r>
              <a:rPr spc="-45" dirty="0">
                <a:solidFill>
                  <a:srgbClr val="FFFFFF"/>
                </a:solidFill>
              </a:rPr>
              <a:t>Details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may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60" dirty="0">
                <a:solidFill>
                  <a:srgbClr val="FFFFFF"/>
                </a:solidFill>
              </a:rPr>
              <a:t>be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40" dirty="0">
                <a:solidFill>
                  <a:srgbClr val="FFFFFF"/>
                </a:solidFill>
              </a:rPr>
              <a:t>revised</a:t>
            </a:r>
            <a:r>
              <a:rPr spc="-105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from</a:t>
            </a:r>
            <a:r>
              <a:rPr spc="-40" dirty="0">
                <a:solidFill>
                  <a:srgbClr val="FFFFFF"/>
                </a:solidFill>
              </a:rPr>
              <a:t> time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time </a:t>
            </a:r>
            <a:r>
              <a:rPr spc="-35" dirty="0">
                <a:solidFill>
                  <a:srgbClr val="FFFFFF"/>
                </a:solidFill>
              </a:rPr>
              <a:t>without</a:t>
            </a:r>
            <a:r>
              <a:rPr spc="-55" dirty="0">
                <a:solidFill>
                  <a:srgbClr val="FFFFFF"/>
                </a:solidFill>
              </a:rPr>
              <a:t> prior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notice.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667000"/>
            <a:ext cx="4191000" cy="41910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2895600"/>
            <a:ext cx="2362200" cy="23622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609076" y="5867400"/>
            <a:ext cx="990600" cy="9906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609076" y="1676400"/>
            <a:ext cx="2819400" cy="281940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999476" y="9144"/>
            <a:ext cx="1600200" cy="1600200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8502142" y="1519047"/>
            <a:ext cx="3288029" cy="768350"/>
          </a:xfrm>
          <a:custGeom>
            <a:avLst/>
            <a:gdLst/>
            <a:ahLst/>
            <a:cxnLst/>
            <a:rect l="l" t="t" r="r" b="b"/>
            <a:pathLst>
              <a:path w="3288029" h="768350">
                <a:moveTo>
                  <a:pt x="3226307" y="0"/>
                </a:moveTo>
                <a:lnTo>
                  <a:pt x="2909951" y="104775"/>
                </a:lnTo>
                <a:lnTo>
                  <a:pt x="2591054" y="200660"/>
                </a:lnTo>
                <a:lnTo>
                  <a:pt x="2485643" y="229997"/>
                </a:lnTo>
                <a:lnTo>
                  <a:pt x="2271522" y="287274"/>
                </a:lnTo>
                <a:lnTo>
                  <a:pt x="2059812" y="340487"/>
                </a:lnTo>
                <a:lnTo>
                  <a:pt x="1954656" y="365760"/>
                </a:lnTo>
                <a:lnTo>
                  <a:pt x="1639697" y="436244"/>
                </a:lnTo>
                <a:lnTo>
                  <a:pt x="1330071" y="498855"/>
                </a:lnTo>
                <a:lnTo>
                  <a:pt x="1127378" y="536828"/>
                </a:lnTo>
                <a:lnTo>
                  <a:pt x="829309" y="588517"/>
                </a:lnTo>
                <a:lnTo>
                  <a:pt x="447928" y="646811"/>
                </a:lnTo>
                <a:lnTo>
                  <a:pt x="174751" y="683894"/>
                </a:lnTo>
                <a:lnTo>
                  <a:pt x="0" y="705103"/>
                </a:lnTo>
                <a:lnTo>
                  <a:pt x="9701" y="720494"/>
                </a:lnTo>
                <a:lnTo>
                  <a:pt x="29342" y="751181"/>
                </a:lnTo>
                <a:lnTo>
                  <a:pt x="38991" y="766376"/>
                </a:lnTo>
                <a:lnTo>
                  <a:pt x="39115" y="766572"/>
                </a:lnTo>
                <a:lnTo>
                  <a:pt x="66166" y="767349"/>
                </a:lnTo>
                <a:lnTo>
                  <a:pt x="102806" y="767911"/>
                </a:lnTo>
                <a:lnTo>
                  <a:pt x="145093" y="767911"/>
                </a:lnTo>
                <a:lnTo>
                  <a:pt x="229009" y="766376"/>
                </a:lnTo>
                <a:lnTo>
                  <a:pt x="346764" y="762156"/>
                </a:lnTo>
                <a:lnTo>
                  <a:pt x="571566" y="749671"/>
                </a:lnTo>
                <a:lnTo>
                  <a:pt x="934431" y="722221"/>
                </a:lnTo>
                <a:lnTo>
                  <a:pt x="1575466" y="660907"/>
                </a:lnTo>
                <a:lnTo>
                  <a:pt x="2295940" y="578375"/>
                </a:lnTo>
                <a:lnTo>
                  <a:pt x="2845201" y="505624"/>
                </a:lnTo>
                <a:lnTo>
                  <a:pt x="3127267" y="463386"/>
                </a:lnTo>
                <a:lnTo>
                  <a:pt x="3288029" y="436752"/>
                </a:lnTo>
                <a:lnTo>
                  <a:pt x="3280235" y="379771"/>
                </a:lnTo>
                <a:lnTo>
                  <a:pt x="3273959" y="334487"/>
                </a:lnTo>
                <a:lnTo>
                  <a:pt x="3264862" y="270500"/>
                </a:lnTo>
                <a:lnTo>
                  <a:pt x="3252759" y="189298"/>
                </a:lnTo>
                <a:lnTo>
                  <a:pt x="3249394" y="166333"/>
                </a:lnTo>
                <a:lnTo>
                  <a:pt x="3245343" y="138048"/>
                </a:lnTo>
                <a:lnTo>
                  <a:pt x="3240328" y="102315"/>
                </a:lnTo>
                <a:lnTo>
                  <a:pt x="3234075" y="57008"/>
                </a:lnTo>
                <a:lnTo>
                  <a:pt x="3226307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0" y="1269"/>
            <a:ext cx="12192000" cy="6856730"/>
          </a:xfrm>
          <a:custGeom>
            <a:avLst/>
            <a:gdLst/>
            <a:ahLst/>
            <a:cxnLst/>
            <a:rect l="l" t="t" r="r" b="b"/>
            <a:pathLst>
              <a:path w="12192000" h="6856730">
                <a:moveTo>
                  <a:pt x="12192000" y="0"/>
                </a:moveTo>
                <a:lnTo>
                  <a:pt x="0" y="0"/>
                </a:lnTo>
                <a:lnTo>
                  <a:pt x="0" y="469900"/>
                </a:lnTo>
                <a:lnTo>
                  <a:pt x="0" y="6380480"/>
                </a:lnTo>
                <a:lnTo>
                  <a:pt x="0" y="6856730"/>
                </a:lnTo>
                <a:lnTo>
                  <a:pt x="12192000" y="6856730"/>
                </a:lnTo>
                <a:lnTo>
                  <a:pt x="12192000" y="6380480"/>
                </a:lnTo>
                <a:lnTo>
                  <a:pt x="12192000" y="470154"/>
                </a:lnTo>
                <a:lnTo>
                  <a:pt x="11709273" y="470154"/>
                </a:lnTo>
                <a:lnTo>
                  <a:pt x="11709273" y="1871421"/>
                </a:lnTo>
                <a:lnTo>
                  <a:pt x="10971022" y="1981454"/>
                </a:lnTo>
                <a:lnTo>
                  <a:pt x="10201148" y="2075180"/>
                </a:lnTo>
                <a:lnTo>
                  <a:pt x="9947148" y="2100580"/>
                </a:lnTo>
                <a:lnTo>
                  <a:pt x="9434322" y="2146554"/>
                </a:lnTo>
                <a:lnTo>
                  <a:pt x="8927973" y="2184654"/>
                </a:lnTo>
                <a:lnTo>
                  <a:pt x="8675497" y="2200529"/>
                </a:lnTo>
                <a:lnTo>
                  <a:pt x="7926197" y="2237105"/>
                </a:lnTo>
                <a:lnTo>
                  <a:pt x="7191248" y="2257679"/>
                </a:lnTo>
                <a:lnTo>
                  <a:pt x="6473698" y="2265680"/>
                </a:lnTo>
                <a:lnTo>
                  <a:pt x="6006973" y="2264029"/>
                </a:lnTo>
                <a:lnTo>
                  <a:pt x="5108448" y="2246630"/>
                </a:lnTo>
                <a:lnTo>
                  <a:pt x="4467098" y="2222754"/>
                </a:lnTo>
                <a:lnTo>
                  <a:pt x="3665347" y="2179955"/>
                </a:lnTo>
                <a:lnTo>
                  <a:pt x="2931922" y="2130679"/>
                </a:lnTo>
                <a:lnTo>
                  <a:pt x="2592197" y="2103755"/>
                </a:lnTo>
                <a:lnTo>
                  <a:pt x="1979422" y="2046605"/>
                </a:lnTo>
                <a:lnTo>
                  <a:pt x="1233360" y="1965579"/>
                </a:lnTo>
                <a:lnTo>
                  <a:pt x="863473" y="1921129"/>
                </a:lnTo>
                <a:lnTo>
                  <a:pt x="476377" y="1867852"/>
                </a:lnTo>
                <a:lnTo>
                  <a:pt x="476377" y="469900"/>
                </a:lnTo>
                <a:lnTo>
                  <a:pt x="12192000" y="4699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398252" y="0"/>
            <a:ext cx="760488" cy="1203960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10437876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685800" y="0"/>
                </a:moveTo>
                <a:lnTo>
                  <a:pt x="0" y="0"/>
                </a:lnTo>
                <a:lnTo>
                  <a:pt x="0" y="1143000"/>
                </a:lnTo>
                <a:lnTo>
                  <a:pt x="685800" y="1143000"/>
                </a:lnTo>
                <a:lnTo>
                  <a:pt x="685800" y="0"/>
                </a:lnTo>
                <a:close/>
              </a:path>
            </a:pathLst>
          </a:custGeom>
          <a:solidFill>
            <a:srgbClr val="EFA1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4129" y="1027887"/>
            <a:ext cx="4321175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AEDC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2726" y="2328475"/>
            <a:ext cx="10845596" cy="3634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-13919" y="6611915"/>
            <a:ext cx="11382197" cy="212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</a:rPr>
              <a:t>All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75" dirty="0">
                <a:solidFill>
                  <a:srgbClr val="FFFFFF"/>
                </a:solidFill>
              </a:rPr>
              <a:t>visuals,</a:t>
            </a:r>
            <a:r>
              <a:rPr spc="-95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logos,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information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currently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spc="-55" dirty="0">
                <a:solidFill>
                  <a:srgbClr val="FFFFFF"/>
                </a:solidFill>
              </a:rPr>
              <a:t>in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-20" dirty="0">
                <a:solidFill>
                  <a:srgbClr val="FFFFFF"/>
                </a:solidFill>
              </a:rPr>
              <a:t>the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preliminary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stage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30" dirty="0">
                <a:solidFill>
                  <a:srgbClr val="FFFFFF"/>
                </a:solidFill>
              </a:rPr>
              <a:t>subject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final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approval.</a:t>
            </a:r>
            <a:r>
              <a:rPr spc="-100" dirty="0">
                <a:solidFill>
                  <a:srgbClr val="FFFFFF"/>
                </a:solidFill>
              </a:rPr>
              <a:t> </a:t>
            </a:r>
            <a:r>
              <a:rPr spc="-45" dirty="0">
                <a:solidFill>
                  <a:srgbClr val="FFFFFF"/>
                </a:solidFill>
              </a:rPr>
              <a:t>Details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may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60" dirty="0">
                <a:solidFill>
                  <a:srgbClr val="FFFFFF"/>
                </a:solidFill>
              </a:rPr>
              <a:t>be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40" dirty="0">
                <a:solidFill>
                  <a:srgbClr val="FFFFFF"/>
                </a:solidFill>
              </a:rPr>
              <a:t>revised</a:t>
            </a:r>
            <a:r>
              <a:rPr spc="-105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from</a:t>
            </a:r>
            <a:r>
              <a:rPr spc="-40" dirty="0">
                <a:solidFill>
                  <a:srgbClr val="FFFFFF"/>
                </a:solidFill>
              </a:rPr>
              <a:t> time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time </a:t>
            </a:r>
            <a:r>
              <a:rPr spc="-35" dirty="0">
                <a:solidFill>
                  <a:srgbClr val="FFFFFF"/>
                </a:solidFill>
              </a:rPr>
              <a:t>without</a:t>
            </a:r>
            <a:r>
              <a:rPr spc="-55" dirty="0">
                <a:solidFill>
                  <a:srgbClr val="FFFFFF"/>
                </a:solidFill>
              </a:rPr>
              <a:t> prior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notice.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8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26.jpg"/><Relationship Id="rId5" Type="http://schemas.openxmlformats.org/officeDocument/2006/relationships/image" Target="../media/image4.png"/><Relationship Id="rId10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9.pn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269"/>
              <a:ext cx="12192000" cy="6856730"/>
            </a:xfrm>
            <a:custGeom>
              <a:avLst/>
              <a:gdLst/>
              <a:ahLst/>
              <a:cxnLst/>
              <a:rect l="l" t="t" r="r" b="b"/>
              <a:pathLst>
                <a:path w="12192000" h="6856730">
                  <a:moveTo>
                    <a:pt x="12192000" y="0"/>
                  </a:moveTo>
                  <a:lnTo>
                    <a:pt x="0" y="0"/>
                  </a:lnTo>
                  <a:lnTo>
                    <a:pt x="0" y="469900"/>
                  </a:lnTo>
                  <a:lnTo>
                    <a:pt x="0" y="6380480"/>
                  </a:lnTo>
                  <a:lnTo>
                    <a:pt x="0" y="6856730"/>
                  </a:lnTo>
                  <a:lnTo>
                    <a:pt x="12192000" y="6856730"/>
                  </a:lnTo>
                  <a:lnTo>
                    <a:pt x="12192000" y="6380480"/>
                  </a:lnTo>
                  <a:lnTo>
                    <a:pt x="12192000" y="470154"/>
                  </a:lnTo>
                  <a:lnTo>
                    <a:pt x="11709273" y="470154"/>
                  </a:lnTo>
                  <a:lnTo>
                    <a:pt x="11709273" y="6380480"/>
                  </a:lnTo>
                  <a:lnTo>
                    <a:pt x="476377" y="6380480"/>
                  </a:lnTo>
                  <a:lnTo>
                    <a:pt x="476377" y="469900"/>
                  </a:lnTo>
                  <a:lnTo>
                    <a:pt x="12192000" y="4699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8252" y="0"/>
              <a:ext cx="760488" cy="12039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437876" y="0"/>
              <a:ext cx="685800" cy="1143000"/>
            </a:xfrm>
            <a:custGeom>
              <a:avLst/>
              <a:gdLst/>
              <a:ahLst/>
              <a:cxnLst/>
              <a:rect l="l" t="t" r="r" b="b"/>
              <a:pathLst>
                <a:path w="685800" h="1143000">
                  <a:moveTo>
                    <a:pt x="685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685800" y="1143000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EFA1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</a:rPr>
              <a:t>All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75" dirty="0">
                <a:solidFill>
                  <a:srgbClr val="FFFFFF"/>
                </a:solidFill>
              </a:rPr>
              <a:t>visuals,</a:t>
            </a:r>
            <a:r>
              <a:rPr spc="-95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logos,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information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currently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spc="-55" dirty="0">
                <a:solidFill>
                  <a:srgbClr val="FFFFFF"/>
                </a:solidFill>
              </a:rPr>
              <a:t>in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-20" dirty="0">
                <a:solidFill>
                  <a:srgbClr val="FFFFFF"/>
                </a:solidFill>
              </a:rPr>
              <a:t>the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preliminary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stage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30" dirty="0">
                <a:solidFill>
                  <a:srgbClr val="FFFFFF"/>
                </a:solidFill>
              </a:rPr>
              <a:t>subject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final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approval.</a:t>
            </a:r>
            <a:r>
              <a:rPr spc="-100" dirty="0">
                <a:solidFill>
                  <a:srgbClr val="FFFFFF"/>
                </a:solidFill>
              </a:rPr>
              <a:t> </a:t>
            </a:r>
            <a:r>
              <a:rPr spc="-45" dirty="0">
                <a:solidFill>
                  <a:srgbClr val="FFFFFF"/>
                </a:solidFill>
              </a:rPr>
              <a:t>Details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may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60" dirty="0">
                <a:solidFill>
                  <a:srgbClr val="FFFFFF"/>
                </a:solidFill>
              </a:rPr>
              <a:t>be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40" dirty="0">
                <a:solidFill>
                  <a:srgbClr val="FFFFFF"/>
                </a:solidFill>
              </a:rPr>
              <a:t>revised</a:t>
            </a:r>
            <a:r>
              <a:rPr spc="-105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from</a:t>
            </a:r>
            <a:r>
              <a:rPr spc="-40" dirty="0">
                <a:solidFill>
                  <a:srgbClr val="FFFFFF"/>
                </a:solidFill>
              </a:rPr>
              <a:t> time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time </a:t>
            </a:r>
            <a:r>
              <a:rPr spc="-35" dirty="0">
                <a:solidFill>
                  <a:srgbClr val="FFFFFF"/>
                </a:solidFill>
              </a:rPr>
              <a:t>without</a:t>
            </a:r>
            <a:r>
              <a:rPr spc="-55" dirty="0">
                <a:solidFill>
                  <a:srgbClr val="FFFFFF"/>
                </a:solidFill>
              </a:rPr>
              <a:t> prior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notice.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5" dirty="0"/>
              <a:t>Amenities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62590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0" dirty="0">
                <a:solidFill>
                  <a:srgbClr val="FFFFFF"/>
                </a:solidFill>
                <a:latin typeface="Verdana"/>
                <a:cs typeface="Verdana"/>
              </a:rPr>
              <a:t>11</a:t>
            </a:r>
            <a:endParaRPr sz="2800">
              <a:latin typeface="Verdana"/>
              <a:cs typeface="Verdan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20826" y="2328475"/>
          <a:ext cx="10756264" cy="3646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0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63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8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8610">
                <a:tc>
                  <a:txBody>
                    <a:bodyPr/>
                    <a:lstStyle/>
                    <a:p>
                      <a:pPr marL="31750">
                        <a:lnSpc>
                          <a:spcPts val="207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latin typeface="Tahoma"/>
                          <a:cs typeface="Tahoma"/>
                        </a:rPr>
                        <a:t>Accessibilities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3020" marB="0"/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2070"/>
                        </a:lnSpc>
                        <a:spcBef>
                          <a:spcPts val="260"/>
                        </a:spcBef>
                      </a:pPr>
                      <a:r>
                        <a:rPr sz="1800" b="1" spc="-30" dirty="0">
                          <a:latin typeface="Tahoma"/>
                          <a:cs typeface="Tahoma"/>
                        </a:rPr>
                        <a:t>Distance</a:t>
                      </a:r>
                      <a:r>
                        <a:rPr sz="1800" b="1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20" dirty="0">
                          <a:latin typeface="Tahoma"/>
                          <a:cs typeface="Tahoma"/>
                        </a:rPr>
                        <a:t>(KM)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302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7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latin typeface="Tahoma"/>
                          <a:cs typeface="Tahoma"/>
                        </a:rPr>
                        <a:t>Schools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3020" marB="0"/>
                </a:tc>
                <a:tc>
                  <a:txBody>
                    <a:bodyPr/>
                    <a:lstStyle/>
                    <a:p>
                      <a:pPr marL="377825">
                        <a:lnSpc>
                          <a:spcPts val="2070"/>
                        </a:lnSpc>
                        <a:spcBef>
                          <a:spcPts val="260"/>
                        </a:spcBef>
                      </a:pPr>
                      <a:r>
                        <a:rPr sz="1800" b="1" spc="-30" dirty="0">
                          <a:latin typeface="Tahoma"/>
                          <a:cs typeface="Tahoma"/>
                        </a:rPr>
                        <a:t>Distance</a:t>
                      </a:r>
                      <a:r>
                        <a:rPr sz="1800" b="1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40" dirty="0">
                          <a:latin typeface="Tahoma"/>
                          <a:cs typeface="Tahoma"/>
                        </a:rPr>
                        <a:t>(KM)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302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5"/>
                        </a:lnSpc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Rawang</a:t>
                      </a:r>
                      <a:r>
                        <a:rPr sz="1800" spc="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Bypass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24.3km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65"/>
                        </a:lnSpc>
                      </a:pPr>
                      <a:r>
                        <a:rPr sz="1800" spc="-260" dirty="0">
                          <a:latin typeface="Verdana"/>
                          <a:cs typeface="Verdana"/>
                        </a:rPr>
                        <a:t>SK</a:t>
                      </a:r>
                      <a:r>
                        <a:rPr sz="1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Kampung</a:t>
                      </a:r>
                      <a:r>
                        <a:rPr sz="1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Kuantan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782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1.4km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31750">
                        <a:lnSpc>
                          <a:spcPts val="2150"/>
                        </a:lnSpc>
                      </a:pPr>
                      <a:r>
                        <a:rPr sz="1800" spc="-100" dirty="0">
                          <a:latin typeface="Verdana"/>
                          <a:cs typeface="Verdana"/>
                        </a:rPr>
                        <a:t>LATAR</a:t>
                      </a:r>
                      <a:r>
                        <a:rPr sz="1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Highway</a:t>
                      </a:r>
                      <a:endParaRPr sz="1800">
                        <a:latin typeface="Verdana"/>
                        <a:cs typeface="Verdan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2075"/>
                        </a:lnSpc>
                      </a:pPr>
                      <a:r>
                        <a:rPr sz="1800" b="1" spc="-50" dirty="0">
                          <a:latin typeface="Tahoma"/>
                          <a:cs typeface="Tahoma"/>
                        </a:rPr>
                        <a:t>Bank</a:t>
                      </a:r>
                      <a:r>
                        <a:rPr sz="1800" b="1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204" dirty="0">
                          <a:latin typeface="Tahoma"/>
                          <a:cs typeface="Tahoma"/>
                        </a:rPr>
                        <a:t>&amp;</a:t>
                      </a:r>
                      <a:r>
                        <a:rPr sz="1800" b="1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10" dirty="0">
                          <a:latin typeface="Tahoma"/>
                          <a:cs typeface="Tahoma"/>
                        </a:rPr>
                        <a:t>Services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215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35.4km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 marR="972819">
                        <a:lnSpc>
                          <a:spcPts val="2160"/>
                        </a:lnSpc>
                      </a:pPr>
                      <a:r>
                        <a:rPr sz="1800" spc="-125" dirty="0">
                          <a:latin typeface="Verdana"/>
                          <a:cs typeface="Verdana"/>
                        </a:rPr>
                        <a:t>SMK</a:t>
                      </a:r>
                      <a:r>
                        <a:rPr sz="1800" spc="-1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20" dirty="0">
                          <a:latin typeface="Verdana"/>
                          <a:cs typeface="Verdana"/>
                        </a:rPr>
                        <a:t>Bandar</a:t>
                      </a:r>
                      <a:r>
                        <a:rPr sz="1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90" dirty="0">
                          <a:latin typeface="Verdana"/>
                          <a:cs typeface="Verdana"/>
                        </a:rPr>
                        <a:t>Baru</a:t>
                      </a:r>
                      <a:r>
                        <a:rPr sz="1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Batang</a:t>
                      </a:r>
                      <a:r>
                        <a:rPr sz="1800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55" dirty="0">
                          <a:latin typeface="Verdana"/>
                          <a:cs typeface="Verdana"/>
                        </a:rPr>
                        <a:t>Kali </a:t>
                      </a:r>
                      <a:r>
                        <a:rPr sz="1800" spc="-260" dirty="0">
                          <a:latin typeface="Verdana"/>
                          <a:cs typeface="Verdana"/>
                        </a:rPr>
                        <a:t>SK</a:t>
                      </a:r>
                      <a:r>
                        <a:rPr sz="1800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20" dirty="0">
                          <a:latin typeface="Verdana"/>
                          <a:cs typeface="Verdana"/>
                        </a:rPr>
                        <a:t>Bandar</a:t>
                      </a:r>
                      <a:r>
                        <a:rPr sz="1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95" dirty="0">
                          <a:latin typeface="Verdana"/>
                          <a:cs typeface="Verdana"/>
                        </a:rPr>
                        <a:t>Baru</a:t>
                      </a:r>
                      <a:r>
                        <a:rPr sz="1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Batang</a:t>
                      </a:r>
                      <a:r>
                        <a:rPr sz="1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20" dirty="0">
                          <a:latin typeface="Verdana"/>
                          <a:cs typeface="Verdana"/>
                        </a:rPr>
                        <a:t>Kali </a:t>
                      </a:r>
                      <a:r>
                        <a:rPr sz="1800" spc="-125" dirty="0">
                          <a:latin typeface="Verdana"/>
                          <a:cs typeface="Verdana"/>
                        </a:rPr>
                        <a:t>SMK</a:t>
                      </a:r>
                      <a:r>
                        <a:rPr sz="1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70" dirty="0">
                          <a:latin typeface="Verdana"/>
                          <a:cs typeface="Verdana"/>
                        </a:rPr>
                        <a:t>Syed</a:t>
                      </a:r>
                      <a:r>
                        <a:rPr sz="1800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Mashor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7825" marR="928369" algn="just">
                        <a:lnSpc>
                          <a:spcPts val="2160"/>
                        </a:lnSpc>
                      </a:pPr>
                      <a:r>
                        <a:rPr sz="1800" spc="-155" dirty="0">
                          <a:latin typeface="Verdana"/>
                          <a:cs typeface="Verdana"/>
                        </a:rPr>
                        <a:t>4.5km 4.5km 4.8km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70" dirty="0">
                          <a:latin typeface="Verdana"/>
                          <a:cs typeface="Verdana"/>
                        </a:rPr>
                        <a:t>Pos</a:t>
                      </a:r>
                      <a:r>
                        <a:rPr sz="1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Office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5.0km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60"/>
                        </a:lnSpc>
                      </a:pPr>
                      <a:r>
                        <a:rPr sz="1800" spc="-210" dirty="0">
                          <a:latin typeface="Verdana"/>
                          <a:cs typeface="Verdana"/>
                        </a:rPr>
                        <a:t>SJKT</a:t>
                      </a:r>
                      <a:r>
                        <a:rPr sz="1800" spc="-1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Batang</a:t>
                      </a:r>
                      <a:r>
                        <a:rPr sz="1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20" dirty="0">
                          <a:latin typeface="Verdana"/>
                          <a:cs typeface="Verdana"/>
                        </a:rPr>
                        <a:t>Kali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7825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5.0km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Police</a:t>
                      </a:r>
                      <a:r>
                        <a:rPr sz="18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Station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6.0km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60"/>
                        </a:lnSpc>
                      </a:pPr>
                      <a:r>
                        <a:rPr sz="1800" spc="-95" dirty="0">
                          <a:latin typeface="Verdana"/>
                          <a:cs typeface="Verdana"/>
                        </a:rPr>
                        <a:t>Hulu</a:t>
                      </a:r>
                      <a:r>
                        <a:rPr sz="18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50" dirty="0">
                          <a:latin typeface="Verdana"/>
                          <a:cs typeface="Verdana"/>
                        </a:rPr>
                        <a:t>Selangor</a:t>
                      </a:r>
                      <a:r>
                        <a:rPr sz="18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40" dirty="0">
                          <a:latin typeface="Verdana"/>
                          <a:cs typeface="Verdana"/>
                        </a:rPr>
                        <a:t>Community</a:t>
                      </a:r>
                      <a:r>
                        <a:rPr sz="1800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College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7825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5.9km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31750">
                        <a:lnSpc>
                          <a:spcPts val="215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Public</a:t>
                      </a:r>
                      <a:r>
                        <a:rPr sz="1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20" dirty="0">
                          <a:latin typeface="Verdana"/>
                          <a:cs typeface="Verdana"/>
                        </a:rPr>
                        <a:t>Bank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215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6.3km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150"/>
                        </a:lnSpc>
                      </a:pPr>
                      <a:r>
                        <a:rPr sz="1800" spc="-155" dirty="0">
                          <a:latin typeface="Verdana"/>
                          <a:cs typeface="Verdana"/>
                        </a:rPr>
                        <a:t>SJK</a:t>
                      </a:r>
                      <a:r>
                        <a:rPr sz="1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45" dirty="0">
                          <a:latin typeface="Verdana"/>
                          <a:cs typeface="Verdana"/>
                        </a:rPr>
                        <a:t>(c)</a:t>
                      </a:r>
                      <a:r>
                        <a:rPr sz="1800" spc="-114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Batang</a:t>
                      </a:r>
                      <a:r>
                        <a:rPr sz="1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20" dirty="0">
                          <a:latin typeface="Verdana"/>
                          <a:cs typeface="Verdana"/>
                        </a:rPr>
                        <a:t>Kali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7825">
                        <a:lnSpc>
                          <a:spcPts val="215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6.3km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800" b="1" spc="-105" dirty="0">
                          <a:latin typeface="Tahoma"/>
                          <a:cs typeface="Tahoma"/>
                        </a:rPr>
                        <a:t>Petrol</a:t>
                      </a:r>
                      <a:r>
                        <a:rPr sz="1800" b="1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10" dirty="0">
                          <a:latin typeface="Tahoma"/>
                          <a:cs typeface="Tahoma"/>
                        </a:rPr>
                        <a:t>Station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marL="31750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Shell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13525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6733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4.1km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146685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800" b="1" spc="-10" dirty="0">
                          <a:latin typeface="Tahoma"/>
                          <a:cs typeface="Tahoma"/>
                        </a:rPr>
                        <a:t>Grocery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marL="368935">
                        <a:lnSpc>
                          <a:spcPts val="2075"/>
                        </a:lnSpc>
                      </a:pPr>
                      <a:r>
                        <a:rPr sz="1800" spc="-170" dirty="0">
                          <a:latin typeface="Verdana"/>
                          <a:cs typeface="Verdana"/>
                        </a:rPr>
                        <a:t>99</a:t>
                      </a:r>
                      <a:r>
                        <a:rPr sz="1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Speedmart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13525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441959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4.5km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14668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Petronas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4.4km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Econsave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1959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4.6km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marL="31750">
                        <a:lnSpc>
                          <a:spcPts val="2145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Caltex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2145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5.5km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145"/>
                        </a:lnSpc>
                      </a:pPr>
                      <a:r>
                        <a:rPr sz="1800" spc="-35" dirty="0">
                          <a:latin typeface="Verdana"/>
                          <a:cs typeface="Verdana"/>
                        </a:rPr>
                        <a:t>Eco-</a:t>
                      </a:r>
                      <a:r>
                        <a:rPr sz="1800" spc="-20" dirty="0">
                          <a:latin typeface="Verdana"/>
                          <a:cs typeface="Verdana"/>
                        </a:rPr>
                        <a:t>Shop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1959">
                        <a:lnSpc>
                          <a:spcPts val="2145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5.3km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object 8">
            <a:extLst>
              <a:ext uri="{FF2B5EF4-FFF2-40B4-BE49-F238E27FC236}">
                <a16:creationId xmlns:a16="http://schemas.microsoft.com/office/drawing/2014/main" id="{383AC797-E7E1-95F8-9E8A-E16871B6AA12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5" dirty="0"/>
              <a:t>Amenities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62590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0" dirty="0">
                <a:solidFill>
                  <a:srgbClr val="FFFFFF"/>
                </a:solidFill>
                <a:latin typeface="Verdana"/>
                <a:cs typeface="Verdana"/>
              </a:rPr>
              <a:t>12</a:t>
            </a:r>
            <a:endParaRPr sz="2800">
              <a:latin typeface="Verdana"/>
              <a:cs typeface="Verdan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33323" y="2328475"/>
          <a:ext cx="10757533" cy="28105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8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7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0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14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8610">
                <a:tc>
                  <a:txBody>
                    <a:bodyPr/>
                    <a:lstStyle/>
                    <a:p>
                      <a:pPr marL="31750">
                        <a:lnSpc>
                          <a:spcPts val="2070"/>
                        </a:lnSpc>
                        <a:spcBef>
                          <a:spcPts val="260"/>
                        </a:spcBef>
                      </a:pPr>
                      <a:r>
                        <a:rPr sz="1800" b="1" spc="-30" dirty="0">
                          <a:latin typeface="Tahoma"/>
                          <a:cs typeface="Tahoma"/>
                        </a:rPr>
                        <a:t>Transportation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3020" marB="0"/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ts val="2070"/>
                        </a:lnSpc>
                        <a:spcBef>
                          <a:spcPts val="260"/>
                        </a:spcBef>
                      </a:pPr>
                      <a:r>
                        <a:rPr sz="1800" b="1" spc="-30" dirty="0">
                          <a:latin typeface="Tahoma"/>
                          <a:cs typeface="Tahoma"/>
                        </a:rPr>
                        <a:t>Distance</a:t>
                      </a:r>
                      <a:r>
                        <a:rPr sz="1800" b="1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20" dirty="0">
                          <a:latin typeface="Tahoma"/>
                          <a:cs typeface="Tahoma"/>
                        </a:rPr>
                        <a:t>(KM)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302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70"/>
                        </a:lnSpc>
                        <a:spcBef>
                          <a:spcPts val="260"/>
                        </a:spcBef>
                      </a:pPr>
                      <a:r>
                        <a:rPr sz="1800" b="1" spc="-110" dirty="0">
                          <a:latin typeface="Tahoma"/>
                          <a:cs typeface="Tahoma"/>
                        </a:rPr>
                        <a:t>Hot</a:t>
                      </a:r>
                      <a:r>
                        <a:rPr sz="1800" b="1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20" dirty="0">
                          <a:latin typeface="Tahoma"/>
                          <a:cs typeface="Tahoma"/>
                        </a:rPr>
                        <a:t>Spot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3020" marB="0"/>
                </a:tc>
                <a:tc>
                  <a:txBody>
                    <a:bodyPr/>
                    <a:lstStyle/>
                    <a:p>
                      <a:pPr marL="770890">
                        <a:lnSpc>
                          <a:spcPts val="2070"/>
                        </a:lnSpc>
                        <a:spcBef>
                          <a:spcPts val="260"/>
                        </a:spcBef>
                      </a:pPr>
                      <a:r>
                        <a:rPr sz="1800" b="1" spc="-30" dirty="0">
                          <a:latin typeface="Tahoma"/>
                          <a:cs typeface="Tahoma"/>
                        </a:rPr>
                        <a:t>Distance</a:t>
                      </a:r>
                      <a:r>
                        <a:rPr sz="1800" b="1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40" dirty="0">
                          <a:latin typeface="Tahoma"/>
                          <a:cs typeface="Tahoma"/>
                        </a:rPr>
                        <a:t>(KM)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302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5"/>
                        </a:lnSpc>
                      </a:pPr>
                      <a:r>
                        <a:rPr sz="1800" spc="-140" dirty="0">
                          <a:latin typeface="Verdana"/>
                          <a:cs typeface="Verdana"/>
                        </a:rPr>
                        <a:t>KTM</a:t>
                      </a:r>
                      <a:r>
                        <a:rPr sz="1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Batang</a:t>
                      </a:r>
                      <a:r>
                        <a:rPr sz="1800" spc="-1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20" dirty="0">
                          <a:latin typeface="Verdana"/>
                          <a:cs typeface="Verdana"/>
                        </a:rPr>
                        <a:t>Kali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6.4km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65"/>
                        </a:lnSpc>
                      </a:pPr>
                      <a:r>
                        <a:rPr sz="1800" spc="-95" dirty="0">
                          <a:latin typeface="Verdana"/>
                          <a:cs typeface="Verdana"/>
                        </a:rPr>
                        <a:t>Hulu</a:t>
                      </a:r>
                      <a:r>
                        <a:rPr sz="1800" spc="-1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95" dirty="0">
                          <a:latin typeface="Verdana"/>
                          <a:cs typeface="Verdana"/>
                        </a:rPr>
                        <a:t>Tamu</a:t>
                      </a:r>
                      <a:r>
                        <a:rPr sz="18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50" dirty="0">
                          <a:latin typeface="Verdana"/>
                          <a:cs typeface="Verdana"/>
                        </a:rPr>
                        <a:t>Hot</a:t>
                      </a:r>
                      <a:r>
                        <a:rPr sz="1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Springs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0890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1.7km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100" dirty="0">
                          <a:latin typeface="Verdana"/>
                          <a:cs typeface="Verdana"/>
                        </a:rPr>
                        <a:t>LATAR</a:t>
                      </a:r>
                      <a:r>
                        <a:rPr sz="1800" spc="-1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Highway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35.4km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60"/>
                        </a:lnSpc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Genting</a:t>
                      </a:r>
                      <a:r>
                        <a:rPr sz="1800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75" dirty="0">
                          <a:latin typeface="Verdana"/>
                          <a:cs typeface="Verdana"/>
                        </a:rPr>
                        <a:t>Premium</a:t>
                      </a:r>
                      <a:r>
                        <a:rPr sz="1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Outlet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0890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23.7km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60"/>
                        </a:lnSpc>
                      </a:pPr>
                      <a:r>
                        <a:rPr sz="1800" dirty="0">
                          <a:latin typeface="Verdana"/>
                          <a:cs typeface="Verdana"/>
                        </a:rPr>
                        <a:t>Genting</a:t>
                      </a:r>
                      <a:r>
                        <a:rPr sz="1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Highlands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0890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30.7km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b="1" spc="-10" dirty="0">
                          <a:latin typeface="Tahoma"/>
                          <a:cs typeface="Tahoma"/>
                        </a:rPr>
                        <a:t>Restaurant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25" dirty="0">
                          <a:latin typeface="Verdana"/>
                          <a:cs typeface="Verdana"/>
                        </a:rPr>
                        <a:t>KFC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4.5km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60"/>
                        </a:lnSpc>
                      </a:pPr>
                      <a:r>
                        <a:rPr sz="1800" b="1" spc="-10" dirty="0">
                          <a:latin typeface="Tahoma"/>
                          <a:cs typeface="Tahoma"/>
                        </a:rPr>
                        <a:t>Mosque/Surau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0890">
                        <a:lnSpc>
                          <a:spcPts val="2060"/>
                        </a:lnSpc>
                      </a:pPr>
                      <a:r>
                        <a:rPr sz="1800" b="1" spc="-30" dirty="0">
                          <a:latin typeface="Tahoma"/>
                          <a:cs typeface="Tahoma"/>
                        </a:rPr>
                        <a:t>Distance</a:t>
                      </a:r>
                      <a:r>
                        <a:rPr sz="1800" b="1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40" dirty="0">
                          <a:latin typeface="Tahoma"/>
                          <a:cs typeface="Tahoma"/>
                        </a:rPr>
                        <a:t>(KM)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90" dirty="0">
                          <a:latin typeface="Verdana"/>
                          <a:cs typeface="Verdana"/>
                        </a:rPr>
                        <a:t>Pizza</a:t>
                      </a:r>
                      <a:r>
                        <a:rPr sz="1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25" dirty="0">
                          <a:latin typeface="Verdana"/>
                          <a:cs typeface="Verdana"/>
                        </a:rPr>
                        <a:t>Hut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4.5km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60"/>
                        </a:lnSpc>
                      </a:pPr>
                      <a:r>
                        <a:rPr sz="1800" spc="-110" dirty="0">
                          <a:latin typeface="Verdana"/>
                          <a:cs typeface="Verdana"/>
                        </a:rPr>
                        <a:t>Surau</a:t>
                      </a:r>
                      <a:r>
                        <a:rPr sz="180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25" dirty="0">
                          <a:latin typeface="Verdana"/>
                          <a:cs typeface="Verdana"/>
                        </a:rPr>
                        <a:t>As-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Saadiah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0890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1.4km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40" dirty="0">
                          <a:latin typeface="Verdana"/>
                          <a:cs typeface="Verdana"/>
                        </a:rPr>
                        <a:t>Domino’s</a:t>
                      </a:r>
                      <a:r>
                        <a:rPr sz="1800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Pizza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4.5km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60"/>
                        </a:lnSpc>
                      </a:pPr>
                      <a:r>
                        <a:rPr sz="1800" spc="-114" dirty="0">
                          <a:latin typeface="Verdana"/>
                          <a:cs typeface="Verdana"/>
                        </a:rPr>
                        <a:t>Surau</a:t>
                      </a:r>
                      <a:r>
                        <a:rPr sz="18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75" dirty="0">
                          <a:latin typeface="Verdana"/>
                          <a:cs typeface="Verdana"/>
                        </a:rPr>
                        <a:t>al-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Mustaqim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0890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2.9km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55" dirty="0">
                          <a:latin typeface="Verdana"/>
                          <a:cs typeface="Verdana"/>
                        </a:rPr>
                        <a:t>Secret</a:t>
                      </a:r>
                      <a:r>
                        <a:rPr sz="18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10" dirty="0">
                          <a:latin typeface="Verdana"/>
                          <a:cs typeface="Verdana"/>
                        </a:rPr>
                        <a:t>Recipe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4.5km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935">
                        <a:lnSpc>
                          <a:spcPts val="2060"/>
                        </a:lnSpc>
                      </a:pPr>
                      <a:r>
                        <a:rPr sz="1800" spc="-50" dirty="0">
                          <a:latin typeface="Verdana"/>
                          <a:cs typeface="Verdana"/>
                        </a:rPr>
                        <a:t>Masjid</a:t>
                      </a:r>
                      <a:r>
                        <a:rPr sz="1800" spc="-1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dirty="0">
                          <a:latin typeface="Verdana"/>
                          <a:cs typeface="Verdana"/>
                        </a:rPr>
                        <a:t>Jamek</a:t>
                      </a:r>
                      <a:r>
                        <a:rPr sz="18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60" dirty="0">
                          <a:latin typeface="Verdana"/>
                          <a:cs typeface="Verdana"/>
                        </a:rPr>
                        <a:t>Sungai</a:t>
                      </a:r>
                      <a:r>
                        <a:rPr sz="1800" spc="-8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20" dirty="0">
                          <a:latin typeface="Verdana"/>
                          <a:cs typeface="Verdana"/>
                        </a:rPr>
                        <a:t>Masin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0890">
                        <a:lnSpc>
                          <a:spcPts val="2060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3.9km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marL="31750">
                        <a:lnSpc>
                          <a:spcPts val="2145"/>
                        </a:lnSpc>
                      </a:pPr>
                      <a:r>
                        <a:rPr sz="1800" spc="-60" dirty="0">
                          <a:latin typeface="Verdana"/>
                          <a:cs typeface="Verdana"/>
                        </a:rPr>
                        <a:t>Marry</a:t>
                      </a:r>
                      <a:r>
                        <a:rPr sz="1800" spc="-1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-20" dirty="0">
                          <a:latin typeface="Verdana"/>
                          <a:cs typeface="Verdana"/>
                        </a:rPr>
                        <a:t>Brown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9715">
                        <a:lnSpc>
                          <a:spcPts val="2145"/>
                        </a:lnSpc>
                      </a:pPr>
                      <a:r>
                        <a:rPr sz="1800" spc="-10" dirty="0">
                          <a:latin typeface="Verdana"/>
                          <a:cs typeface="Verdana"/>
                        </a:rPr>
                        <a:t>4.6km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object 8">
            <a:extLst>
              <a:ext uri="{FF2B5EF4-FFF2-40B4-BE49-F238E27FC236}">
                <a16:creationId xmlns:a16="http://schemas.microsoft.com/office/drawing/2014/main" id="{18E0DB43-B4DB-7D11-CAB1-04CC5C63272F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667000"/>
              <a:ext cx="4191000" cy="4191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895600"/>
              <a:ext cx="2362200" cy="23622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09076" y="5867400"/>
              <a:ext cx="990600" cy="9906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09076" y="1676400"/>
              <a:ext cx="2819400" cy="28194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99476" y="9144"/>
              <a:ext cx="1600200" cy="16002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172200" y="402336"/>
              <a:ext cx="5596255" cy="6053455"/>
            </a:xfrm>
            <a:custGeom>
              <a:avLst/>
              <a:gdLst/>
              <a:ahLst/>
              <a:cxnLst/>
              <a:rect l="l" t="t" r="r" b="b"/>
              <a:pathLst>
                <a:path w="5596255" h="6053455">
                  <a:moveTo>
                    <a:pt x="5596128" y="0"/>
                  </a:moveTo>
                  <a:lnTo>
                    <a:pt x="0" y="0"/>
                  </a:lnTo>
                  <a:lnTo>
                    <a:pt x="0" y="6053328"/>
                  </a:lnTo>
                  <a:lnTo>
                    <a:pt x="5596128" y="6053328"/>
                  </a:lnTo>
                  <a:lnTo>
                    <a:pt x="55961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00496" y="398272"/>
              <a:ext cx="511809" cy="3298825"/>
            </a:xfrm>
            <a:custGeom>
              <a:avLst/>
              <a:gdLst/>
              <a:ahLst/>
              <a:cxnLst/>
              <a:rect l="l" t="t" r="r" b="b"/>
              <a:pathLst>
                <a:path w="511810" h="3298825">
                  <a:moveTo>
                    <a:pt x="440689" y="0"/>
                  </a:moveTo>
                  <a:lnTo>
                    <a:pt x="0" y="21716"/>
                  </a:lnTo>
                  <a:lnTo>
                    <a:pt x="25780" y="129793"/>
                  </a:lnTo>
                  <a:lnTo>
                    <a:pt x="50926" y="237998"/>
                  </a:lnTo>
                  <a:lnTo>
                    <a:pt x="75564" y="346328"/>
                  </a:lnTo>
                  <a:lnTo>
                    <a:pt x="120523" y="563752"/>
                  </a:lnTo>
                  <a:lnTo>
                    <a:pt x="142239" y="672591"/>
                  </a:lnTo>
                  <a:lnTo>
                    <a:pt x="161925" y="780161"/>
                  </a:lnTo>
                  <a:lnTo>
                    <a:pt x="181101" y="889888"/>
                  </a:lnTo>
                  <a:lnTo>
                    <a:pt x="199516" y="998601"/>
                  </a:lnTo>
                  <a:lnTo>
                    <a:pt x="216280" y="1105535"/>
                  </a:lnTo>
                  <a:lnTo>
                    <a:pt x="233299" y="1214374"/>
                  </a:lnTo>
                  <a:lnTo>
                    <a:pt x="248919" y="1321307"/>
                  </a:lnTo>
                  <a:lnTo>
                    <a:pt x="277113" y="1535556"/>
                  </a:lnTo>
                  <a:lnTo>
                    <a:pt x="290449" y="1641348"/>
                  </a:lnTo>
                  <a:lnTo>
                    <a:pt x="302387" y="1745995"/>
                  </a:lnTo>
                  <a:lnTo>
                    <a:pt x="313563" y="1851405"/>
                  </a:lnTo>
                  <a:lnTo>
                    <a:pt x="324738" y="1955418"/>
                  </a:lnTo>
                  <a:lnTo>
                    <a:pt x="334390" y="2058289"/>
                  </a:lnTo>
                  <a:lnTo>
                    <a:pt x="344169" y="2160778"/>
                  </a:lnTo>
                  <a:lnTo>
                    <a:pt x="352932" y="2262251"/>
                  </a:lnTo>
                  <a:lnTo>
                    <a:pt x="360552" y="2362962"/>
                  </a:lnTo>
                  <a:lnTo>
                    <a:pt x="368553" y="2462276"/>
                  </a:lnTo>
                  <a:lnTo>
                    <a:pt x="375030" y="2560701"/>
                  </a:lnTo>
                  <a:lnTo>
                    <a:pt x="386588" y="2753487"/>
                  </a:lnTo>
                  <a:lnTo>
                    <a:pt x="392049" y="2847340"/>
                  </a:lnTo>
                  <a:lnTo>
                    <a:pt x="396239" y="2940685"/>
                  </a:lnTo>
                  <a:lnTo>
                    <a:pt x="400176" y="3032760"/>
                  </a:lnTo>
                  <a:lnTo>
                    <a:pt x="404113" y="3122803"/>
                  </a:lnTo>
                  <a:lnTo>
                    <a:pt x="409448" y="3298825"/>
                  </a:lnTo>
                  <a:lnTo>
                    <a:pt x="474090" y="3265424"/>
                  </a:lnTo>
                  <a:lnTo>
                    <a:pt x="477321" y="3238552"/>
                  </a:lnTo>
                  <a:lnTo>
                    <a:pt x="483308" y="3179056"/>
                  </a:lnTo>
                  <a:lnTo>
                    <a:pt x="488677" y="3112267"/>
                  </a:lnTo>
                  <a:lnTo>
                    <a:pt x="493444" y="3038637"/>
                  </a:lnTo>
                  <a:lnTo>
                    <a:pt x="495606" y="2999399"/>
                  </a:lnTo>
                  <a:lnTo>
                    <a:pt x="497623" y="2958620"/>
                  </a:lnTo>
                  <a:lnTo>
                    <a:pt x="499497" y="2916357"/>
                  </a:lnTo>
                  <a:lnTo>
                    <a:pt x="501230" y="2872667"/>
                  </a:lnTo>
                  <a:lnTo>
                    <a:pt x="502823" y="2827607"/>
                  </a:lnTo>
                  <a:lnTo>
                    <a:pt x="504279" y="2781233"/>
                  </a:lnTo>
                  <a:lnTo>
                    <a:pt x="505599" y="2733601"/>
                  </a:lnTo>
                  <a:lnTo>
                    <a:pt x="506786" y="2684769"/>
                  </a:lnTo>
                  <a:lnTo>
                    <a:pt x="507841" y="2634793"/>
                  </a:lnTo>
                  <a:lnTo>
                    <a:pt x="508766" y="2583729"/>
                  </a:lnTo>
                  <a:lnTo>
                    <a:pt x="509563" y="2531635"/>
                  </a:lnTo>
                  <a:lnTo>
                    <a:pt x="510234" y="2478566"/>
                  </a:lnTo>
                  <a:lnTo>
                    <a:pt x="510781" y="2424580"/>
                  </a:lnTo>
                  <a:lnTo>
                    <a:pt x="511206" y="2369732"/>
                  </a:lnTo>
                  <a:lnTo>
                    <a:pt x="511510" y="2314080"/>
                  </a:lnTo>
                  <a:lnTo>
                    <a:pt x="511681" y="2262251"/>
                  </a:lnTo>
                  <a:lnTo>
                    <a:pt x="511719" y="2142864"/>
                  </a:lnTo>
                  <a:lnTo>
                    <a:pt x="511561" y="2084560"/>
                  </a:lnTo>
                  <a:lnTo>
                    <a:pt x="511292" y="2025735"/>
                  </a:lnTo>
                  <a:lnTo>
                    <a:pt x="510914" y="1966446"/>
                  </a:lnTo>
                  <a:lnTo>
                    <a:pt x="510428" y="1906748"/>
                  </a:lnTo>
                  <a:lnTo>
                    <a:pt x="509884" y="1851405"/>
                  </a:lnTo>
                  <a:lnTo>
                    <a:pt x="509144" y="1786354"/>
                  </a:lnTo>
                  <a:lnTo>
                    <a:pt x="508349" y="1725771"/>
                  </a:lnTo>
                  <a:lnTo>
                    <a:pt x="507454" y="1665006"/>
                  </a:lnTo>
                  <a:lnTo>
                    <a:pt x="506462" y="1604116"/>
                  </a:lnTo>
                  <a:lnTo>
                    <a:pt x="505373" y="1543158"/>
                  </a:lnTo>
                  <a:lnTo>
                    <a:pt x="504191" y="1482188"/>
                  </a:lnTo>
                  <a:lnTo>
                    <a:pt x="502917" y="1421262"/>
                  </a:lnTo>
                  <a:lnTo>
                    <a:pt x="501553" y="1360438"/>
                  </a:lnTo>
                  <a:lnTo>
                    <a:pt x="500101" y="1299771"/>
                  </a:lnTo>
                  <a:lnTo>
                    <a:pt x="498563" y="1239320"/>
                  </a:lnTo>
                  <a:lnTo>
                    <a:pt x="496940" y="1179139"/>
                  </a:lnTo>
                  <a:lnTo>
                    <a:pt x="495235" y="1119286"/>
                  </a:lnTo>
                  <a:lnTo>
                    <a:pt x="493449" y="1059817"/>
                  </a:lnTo>
                  <a:lnTo>
                    <a:pt x="491584" y="1000789"/>
                  </a:lnTo>
                  <a:lnTo>
                    <a:pt x="489643" y="942259"/>
                  </a:lnTo>
                  <a:lnTo>
                    <a:pt x="487627" y="884282"/>
                  </a:lnTo>
                  <a:lnTo>
                    <a:pt x="485538" y="826917"/>
                  </a:lnTo>
                  <a:lnTo>
                    <a:pt x="483377" y="770219"/>
                  </a:lnTo>
                  <a:lnTo>
                    <a:pt x="481148" y="714245"/>
                  </a:lnTo>
                  <a:lnTo>
                    <a:pt x="478851" y="659051"/>
                  </a:lnTo>
                  <a:lnTo>
                    <a:pt x="476489" y="604695"/>
                  </a:lnTo>
                  <a:lnTo>
                    <a:pt x="474063" y="551232"/>
                  </a:lnTo>
                  <a:lnTo>
                    <a:pt x="471576" y="498720"/>
                  </a:lnTo>
                  <a:lnTo>
                    <a:pt x="469029" y="447214"/>
                  </a:lnTo>
                  <a:lnTo>
                    <a:pt x="466424" y="396773"/>
                  </a:lnTo>
                  <a:lnTo>
                    <a:pt x="463763" y="347451"/>
                  </a:lnTo>
                  <a:lnTo>
                    <a:pt x="461048" y="299306"/>
                  </a:lnTo>
                  <a:lnTo>
                    <a:pt x="458281" y="252395"/>
                  </a:lnTo>
                  <a:lnTo>
                    <a:pt x="455464" y="206774"/>
                  </a:lnTo>
                  <a:lnTo>
                    <a:pt x="452598" y="162499"/>
                  </a:lnTo>
                  <a:lnTo>
                    <a:pt x="449686" y="119628"/>
                  </a:lnTo>
                  <a:lnTo>
                    <a:pt x="446729" y="78217"/>
                  </a:lnTo>
                  <a:lnTo>
                    <a:pt x="443730" y="38321"/>
                  </a:lnTo>
                  <a:lnTo>
                    <a:pt x="440689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1269"/>
              <a:ext cx="12192000" cy="6856730"/>
            </a:xfrm>
            <a:custGeom>
              <a:avLst/>
              <a:gdLst/>
              <a:ahLst/>
              <a:cxnLst/>
              <a:rect l="l" t="t" r="r" b="b"/>
              <a:pathLst>
                <a:path w="12192000" h="6856730">
                  <a:moveTo>
                    <a:pt x="12192000" y="0"/>
                  </a:moveTo>
                  <a:lnTo>
                    <a:pt x="5931281" y="0"/>
                  </a:lnTo>
                  <a:lnTo>
                    <a:pt x="5931281" y="3226816"/>
                  </a:lnTo>
                  <a:lnTo>
                    <a:pt x="5930392" y="3352673"/>
                  </a:lnTo>
                  <a:lnTo>
                    <a:pt x="5930392" y="3477387"/>
                  </a:lnTo>
                  <a:lnTo>
                    <a:pt x="5928487" y="3600831"/>
                  </a:lnTo>
                  <a:lnTo>
                    <a:pt x="5925693" y="3721862"/>
                  </a:lnTo>
                  <a:lnTo>
                    <a:pt x="5923026" y="3841750"/>
                  </a:lnTo>
                  <a:lnTo>
                    <a:pt x="5919978" y="3959225"/>
                  </a:lnTo>
                  <a:lnTo>
                    <a:pt x="5915406" y="4076065"/>
                  </a:lnTo>
                  <a:lnTo>
                    <a:pt x="5910580" y="4191000"/>
                  </a:lnTo>
                  <a:lnTo>
                    <a:pt x="5906262" y="4303649"/>
                  </a:lnTo>
                  <a:lnTo>
                    <a:pt x="5893816" y="4523359"/>
                  </a:lnTo>
                  <a:lnTo>
                    <a:pt x="5880608" y="4734052"/>
                  </a:lnTo>
                  <a:lnTo>
                    <a:pt x="5866892" y="4936236"/>
                  </a:lnTo>
                  <a:lnTo>
                    <a:pt x="5851652" y="5127498"/>
                  </a:lnTo>
                  <a:lnTo>
                    <a:pt x="5835777" y="5310378"/>
                  </a:lnTo>
                  <a:lnTo>
                    <a:pt x="5818759" y="5479796"/>
                  </a:lnTo>
                  <a:lnTo>
                    <a:pt x="5801995" y="5639016"/>
                  </a:lnTo>
                  <a:lnTo>
                    <a:pt x="5785231" y="5785497"/>
                  </a:lnTo>
                  <a:lnTo>
                    <a:pt x="5769356" y="5919889"/>
                  </a:lnTo>
                  <a:lnTo>
                    <a:pt x="5754243" y="6039129"/>
                  </a:lnTo>
                  <a:lnTo>
                    <a:pt x="5740019" y="6146889"/>
                  </a:lnTo>
                  <a:lnTo>
                    <a:pt x="5728081" y="6237681"/>
                  </a:lnTo>
                  <a:lnTo>
                    <a:pt x="5716778" y="6313957"/>
                  </a:lnTo>
                  <a:lnTo>
                    <a:pt x="5706529" y="6380480"/>
                  </a:lnTo>
                  <a:lnTo>
                    <a:pt x="476377" y="6380480"/>
                  </a:lnTo>
                  <a:lnTo>
                    <a:pt x="476377" y="469900"/>
                  </a:lnTo>
                  <a:lnTo>
                    <a:pt x="5708027" y="469900"/>
                  </a:lnTo>
                  <a:lnTo>
                    <a:pt x="5719699" y="538480"/>
                  </a:lnTo>
                  <a:lnTo>
                    <a:pt x="5741924" y="675259"/>
                  </a:lnTo>
                  <a:lnTo>
                    <a:pt x="5763641" y="812673"/>
                  </a:lnTo>
                  <a:lnTo>
                    <a:pt x="5782310" y="950722"/>
                  </a:lnTo>
                  <a:lnTo>
                    <a:pt x="5801233" y="1088136"/>
                  </a:lnTo>
                  <a:lnTo>
                    <a:pt x="5818759" y="1226185"/>
                  </a:lnTo>
                  <a:lnTo>
                    <a:pt x="5833745" y="1362329"/>
                  </a:lnTo>
                  <a:lnTo>
                    <a:pt x="5848096" y="1500378"/>
                  </a:lnTo>
                  <a:lnTo>
                    <a:pt x="5861050" y="1637792"/>
                  </a:lnTo>
                  <a:lnTo>
                    <a:pt x="5872353" y="1772793"/>
                  </a:lnTo>
                  <a:lnTo>
                    <a:pt x="5883656" y="1909572"/>
                  </a:lnTo>
                  <a:lnTo>
                    <a:pt x="5893054" y="2044573"/>
                  </a:lnTo>
                  <a:lnTo>
                    <a:pt x="5900420" y="2179574"/>
                  </a:lnTo>
                  <a:lnTo>
                    <a:pt x="5908040" y="2313940"/>
                  </a:lnTo>
                  <a:lnTo>
                    <a:pt x="5914517" y="2447036"/>
                  </a:lnTo>
                  <a:lnTo>
                    <a:pt x="5919089" y="2579116"/>
                  </a:lnTo>
                  <a:lnTo>
                    <a:pt x="5923026" y="2711069"/>
                  </a:lnTo>
                  <a:lnTo>
                    <a:pt x="5926709" y="2841752"/>
                  </a:lnTo>
                  <a:lnTo>
                    <a:pt x="5928487" y="2970657"/>
                  </a:lnTo>
                  <a:lnTo>
                    <a:pt x="5930392" y="3099689"/>
                  </a:lnTo>
                  <a:lnTo>
                    <a:pt x="5931281" y="3226816"/>
                  </a:lnTo>
                  <a:lnTo>
                    <a:pt x="5931281" y="0"/>
                  </a:lnTo>
                  <a:lnTo>
                    <a:pt x="0" y="0"/>
                  </a:lnTo>
                  <a:lnTo>
                    <a:pt x="0" y="469900"/>
                  </a:lnTo>
                  <a:lnTo>
                    <a:pt x="0" y="6380480"/>
                  </a:lnTo>
                  <a:lnTo>
                    <a:pt x="0" y="6856730"/>
                  </a:lnTo>
                  <a:lnTo>
                    <a:pt x="12192000" y="6856730"/>
                  </a:lnTo>
                  <a:lnTo>
                    <a:pt x="12192000" y="6380480"/>
                  </a:lnTo>
                  <a:lnTo>
                    <a:pt x="12192000" y="470154"/>
                  </a:lnTo>
                  <a:lnTo>
                    <a:pt x="11709273" y="470154"/>
                  </a:lnTo>
                  <a:lnTo>
                    <a:pt x="11709273" y="6380480"/>
                  </a:lnTo>
                  <a:lnTo>
                    <a:pt x="6944792" y="6380480"/>
                  </a:lnTo>
                  <a:lnTo>
                    <a:pt x="6946405" y="4303649"/>
                  </a:lnTo>
                  <a:lnTo>
                    <a:pt x="6946493" y="4191012"/>
                  </a:lnTo>
                  <a:lnTo>
                    <a:pt x="6946582" y="4076065"/>
                  </a:lnTo>
                  <a:lnTo>
                    <a:pt x="6946671" y="3959225"/>
                  </a:lnTo>
                  <a:lnTo>
                    <a:pt x="6946760" y="3841750"/>
                  </a:lnTo>
                  <a:lnTo>
                    <a:pt x="6946862" y="3721862"/>
                  </a:lnTo>
                  <a:lnTo>
                    <a:pt x="6946951" y="3600831"/>
                  </a:lnTo>
                  <a:lnTo>
                    <a:pt x="6947040" y="3477387"/>
                  </a:lnTo>
                  <a:lnTo>
                    <a:pt x="6947141" y="3352673"/>
                  </a:lnTo>
                  <a:lnTo>
                    <a:pt x="6947243" y="3226816"/>
                  </a:lnTo>
                  <a:lnTo>
                    <a:pt x="6947344" y="3099689"/>
                  </a:lnTo>
                  <a:lnTo>
                    <a:pt x="6947433" y="2970657"/>
                  </a:lnTo>
                  <a:lnTo>
                    <a:pt x="6947535" y="2841752"/>
                  </a:lnTo>
                  <a:lnTo>
                    <a:pt x="6947636" y="2711069"/>
                  </a:lnTo>
                  <a:lnTo>
                    <a:pt x="6947738" y="2579116"/>
                  </a:lnTo>
                  <a:lnTo>
                    <a:pt x="6947840" y="2447036"/>
                  </a:lnTo>
                  <a:lnTo>
                    <a:pt x="6947954" y="2313940"/>
                  </a:lnTo>
                  <a:lnTo>
                    <a:pt x="6948056" y="2179574"/>
                  </a:lnTo>
                  <a:lnTo>
                    <a:pt x="6948157" y="2044573"/>
                  </a:lnTo>
                  <a:lnTo>
                    <a:pt x="6948259" y="1909572"/>
                  </a:lnTo>
                  <a:lnTo>
                    <a:pt x="6948373" y="1772793"/>
                  </a:lnTo>
                  <a:lnTo>
                    <a:pt x="6948475" y="1637792"/>
                  </a:lnTo>
                  <a:lnTo>
                    <a:pt x="6948576" y="1500378"/>
                  </a:lnTo>
                  <a:lnTo>
                    <a:pt x="6948691" y="1362329"/>
                  </a:lnTo>
                  <a:lnTo>
                    <a:pt x="6948792" y="1226185"/>
                  </a:lnTo>
                  <a:lnTo>
                    <a:pt x="6948906" y="1088136"/>
                  </a:lnTo>
                  <a:lnTo>
                    <a:pt x="6949008" y="950722"/>
                  </a:lnTo>
                  <a:lnTo>
                    <a:pt x="6949110" y="812673"/>
                  </a:lnTo>
                  <a:lnTo>
                    <a:pt x="6949224" y="675259"/>
                  </a:lnTo>
                  <a:lnTo>
                    <a:pt x="6949326" y="538480"/>
                  </a:lnTo>
                  <a:lnTo>
                    <a:pt x="6949376" y="469900"/>
                  </a:lnTo>
                  <a:lnTo>
                    <a:pt x="12192000" y="4699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98252" y="0"/>
              <a:ext cx="760488" cy="120396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272795" y="0"/>
            <a:ext cx="11919585" cy="6647180"/>
            <a:chOff x="272795" y="0"/>
            <a:chExt cx="11919585" cy="6647180"/>
          </a:xfrm>
        </p:grpSpPr>
        <p:sp>
          <p:nvSpPr>
            <p:cNvPr id="14" name="object 14"/>
            <p:cNvSpPr/>
            <p:nvPr/>
          </p:nvSpPr>
          <p:spPr>
            <a:xfrm>
              <a:off x="10437876" y="0"/>
              <a:ext cx="685800" cy="558800"/>
            </a:xfrm>
            <a:custGeom>
              <a:avLst/>
              <a:gdLst/>
              <a:ahLst/>
              <a:cxnLst/>
              <a:rect l="l" t="t" r="r" b="b"/>
              <a:pathLst>
                <a:path w="685800" h="558800">
                  <a:moveTo>
                    <a:pt x="0" y="558546"/>
                  </a:moveTo>
                  <a:lnTo>
                    <a:pt x="685800" y="558546"/>
                  </a:lnTo>
                  <a:lnTo>
                    <a:pt x="685800" y="0"/>
                  </a:lnTo>
                  <a:lnTo>
                    <a:pt x="0" y="0"/>
                  </a:lnTo>
                  <a:lnTo>
                    <a:pt x="0" y="558546"/>
                  </a:lnTo>
                  <a:close/>
                </a:path>
              </a:pathLst>
            </a:custGeom>
            <a:solidFill>
              <a:srgbClr val="EFA1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03447" y="0"/>
              <a:ext cx="8988552" cy="63855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2795" y="5637276"/>
              <a:ext cx="3181350" cy="100965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60323" y="5763259"/>
            <a:ext cx="2607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70" dirty="0">
                <a:solidFill>
                  <a:srgbClr val="FFFFFF"/>
                </a:solidFill>
                <a:latin typeface="Verdana"/>
                <a:cs typeface="Verdana"/>
              </a:rPr>
              <a:t>Layout</a:t>
            </a:r>
            <a:r>
              <a:rPr sz="36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Verdana"/>
                <a:cs typeface="Verdana"/>
              </a:rPr>
              <a:t>Plan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776596" y="154304"/>
            <a:ext cx="664210" cy="156210"/>
            <a:chOff x="4776596" y="154304"/>
            <a:chExt cx="664210" cy="156210"/>
          </a:xfrm>
        </p:grpSpPr>
        <p:sp>
          <p:nvSpPr>
            <p:cNvPr id="19" name="object 19"/>
            <p:cNvSpPr/>
            <p:nvPr/>
          </p:nvSpPr>
          <p:spPr>
            <a:xfrm>
              <a:off x="4786121" y="163829"/>
              <a:ext cx="645160" cy="137160"/>
            </a:xfrm>
            <a:custGeom>
              <a:avLst/>
              <a:gdLst/>
              <a:ahLst/>
              <a:cxnLst/>
              <a:rect l="l" t="t" r="r" b="b"/>
              <a:pathLst>
                <a:path w="645160" h="137160">
                  <a:moveTo>
                    <a:pt x="644651" y="0"/>
                  </a:moveTo>
                  <a:lnTo>
                    <a:pt x="0" y="0"/>
                  </a:lnTo>
                  <a:lnTo>
                    <a:pt x="0" y="137159"/>
                  </a:lnTo>
                  <a:lnTo>
                    <a:pt x="644651" y="137159"/>
                  </a:lnTo>
                  <a:lnTo>
                    <a:pt x="6446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86121" y="163829"/>
              <a:ext cx="645160" cy="137160"/>
            </a:xfrm>
            <a:custGeom>
              <a:avLst/>
              <a:gdLst/>
              <a:ahLst/>
              <a:cxnLst/>
              <a:rect l="l" t="t" r="r" b="b"/>
              <a:pathLst>
                <a:path w="645160" h="137160">
                  <a:moveTo>
                    <a:pt x="0" y="137159"/>
                  </a:moveTo>
                  <a:lnTo>
                    <a:pt x="644651" y="137159"/>
                  </a:lnTo>
                  <a:lnTo>
                    <a:pt x="644651" y="0"/>
                  </a:lnTo>
                  <a:lnTo>
                    <a:pt x="0" y="0"/>
                  </a:lnTo>
                  <a:lnTo>
                    <a:pt x="0" y="13715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752213" y="96392"/>
            <a:ext cx="744855" cy="67818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200" spc="-110" dirty="0">
                <a:latin typeface="Verdana"/>
                <a:cs typeface="Verdana"/>
              </a:rPr>
              <a:t>1279sf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(C)</a:t>
            </a:r>
            <a:endParaRPr sz="1200">
              <a:latin typeface="Verdana"/>
              <a:cs typeface="Verdana"/>
            </a:endParaRPr>
          </a:p>
          <a:p>
            <a:pPr marL="19685">
              <a:lnSpc>
                <a:spcPct val="100000"/>
              </a:lnSpc>
              <a:spcBef>
                <a:spcPts val="409"/>
              </a:spcBef>
            </a:pPr>
            <a:r>
              <a:rPr sz="1200" spc="-110" dirty="0">
                <a:latin typeface="Verdana"/>
                <a:cs typeface="Verdana"/>
              </a:rPr>
              <a:t>1213sf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(E)</a:t>
            </a:r>
            <a:endParaRPr sz="1200">
              <a:latin typeface="Verdana"/>
              <a:cs typeface="Verdana"/>
            </a:endParaRPr>
          </a:p>
          <a:p>
            <a:pPr marL="19685">
              <a:lnSpc>
                <a:spcPct val="100000"/>
              </a:lnSpc>
            </a:pPr>
            <a:r>
              <a:rPr sz="1200" spc="-110" dirty="0">
                <a:latin typeface="Verdana"/>
                <a:cs typeface="Verdana"/>
              </a:rPr>
              <a:t>1103sf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(I)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14286" y="5970219"/>
            <a:ext cx="467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0" dirty="0">
                <a:latin typeface="Verdana"/>
                <a:cs typeface="Verdana"/>
              </a:rPr>
              <a:t>1279sf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620506" y="5970219"/>
            <a:ext cx="467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0" dirty="0">
                <a:latin typeface="Verdana"/>
                <a:cs typeface="Verdana"/>
              </a:rPr>
              <a:t>1103sf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621518" y="5970523"/>
            <a:ext cx="467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0" dirty="0">
                <a:latin typeface="Verdana"/>
                <a:cs typeface="Verdana"/>
              </a:rPr>
              <a:t>1213sf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395596" y="549020"/>
            <a:ext cx="7806055" cy="5400675"/>
            <a:chOff x="4395596" y="549020"/>
            <a:chExt cx="7806055" cy="5400675"/>
          </a:xfrm>
        </p:grpSpPr>
        <p:sp>
          <p:nvSpPr>
            <p:cNvPr id="26" name="object 26"/>
            <p:cNvSpPr/>
            <p:nvPr/>
          </p:nvSpPr>
          <p:spPr>
            <a:xfrm>
              <a:off x="4405121" y="814577"/>
              <a:ext cx="7787005" cy="5125720"/>
            </a:xfrm>
            <a:custGeom>
              <a:avLst/>
              <a:gdLst/>
              <a:ahLst/>
              <a:cxnLst/>
              <a:rect l="l" t="t" r="r" b="b"/>
              <a:pathLst>
                <a:path w="7787005" h="5125720">
                  <a:moveTo>
                    <a:pt x="7786878" y="0"/>
                  </a:moveTo>
                  <a:lnTo>
                    <a:pt x="0" y="0"/>
                  </a:lnTo>
                  <a:lnTo>
                    <a:pt x="0" y="5125212"/>
                  </a:lnTo>
                  <a:lnTo>
                    <a:pt x="7786877" y="5125212"/>
                  </a:lnTo>
                  <a:lnTo>
                    <a:pt x="7786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405121" y="814577"/>
              <a:ext cx="7787005" cy="5125720"/>
            </a:xfrm>
            <a:custGeom>
              <a:avLst/>
              <a:gdLst/>
              <a:ahLst/>
              <a:cxnLst/>
              <a:rect l="l" t="t" r="r" b="b"/>
              <a:pathLst>
                <a:path w="7787005" h="5125720">
                  <a:moveTo>
                    <a:pt x="7786878" y="0"/>
                  </a:moveTo>
                  <a:lnTo>
                    <a:pt x="0" y="0"/>
                  </a:lnTo>
                  <a:lnTo>
                    <a:pt x="0" y="5125212"/>
                  </a:lnTo>
                  <a:lnTo>
                    <a:pt x="7786877" y="5125212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027157" y="558545"/>
              <a:ext cx="1704339" cy="460375"/>
            </a:xfrm>
            <a:custGeom>
              <a:avLst/>
              <a:gdLst/>
              <a:ahLst/>
              <a:cxnLst/>
              <a:rect l="l" t="t" r="r" b="b"/>
              <a:pathLst>
                <a:path w="1704340" h="460375">
                  <a:moveTo>
                    <a:pt x="1703831" y="0"/>
                  </a:moveTo>
                  <a:lnTo>
                    <a:pt x="0" y="0"/>
                  </a:lnTo>
                  <a:lnTo>
                    <a:pt x="0" y="460248"/>
                  </a:lnTo>
                  <a:lnTo>
                    <a:pt x="1703831" y="460248"/>
                  </a:lnTo>
                  <a:lnTo>
                    <a:pt x="17038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027157" y="558545"/>
              <a:ext cx="1704339" cy="460375"/>
            </a:xfrm>
            <a:custGeom>
              <a:avLst/>
              <a:gdLst/>
              <a:ahLst/>
              <a:cxnLst/>
              <a:rect l="l" t="t" r="r" b="b"/>
              <a:pathLst>
                <a:path w="1704340" h="460375">
                  <a:moveTo>
                    <a:pt x="0" y="460248"/>
                  </a:moveTo>
                  <a:lnTo>
                    <a:pt x="1703831" y="460248"/>
                  </a:lnTo>
                  <a:lnTo>
                    <a:pt x="1703831" y="0"/>
                  </a:lnTo>
                  <a:lnTo>
                    <a:pt x="0" y="0"/>
                  </a:lnTo>
                  <a:lnTo>
                    <a:pt x="0" y="46024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85359" y="1220723"/>
              <a:ext cx="2807208" cy="448208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17407" y="1277112"/>
              <a:ext cx="1321307" cy="44577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165079" y="1249679"/>
              <a:ext cx="1676400" cy="445770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293357" y="1236726"/>
              <a:ext cx="1236345" cy="0"/>
            </a:xfrm>
            <a:custGeom>
              <a:avLst/>
              <a:gdLst/>
              <a:ahLst/>
              <a:cxnLst/>
              <a:rect l="l" t="t" r="r" b="b"/>
              <a:pathLst>
                <a:path w="1236345">
                  <a:moveTo>
                    <a:pt x="0" y="0"/>
                  </a:moveTo>
                  <a:lnTo>
                    <a:pt x="123609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593329" y="1306829"/>
              <a:ext cx="0" cy="2768600"/>
            </a:xfrm>
            <a:custGeom>
              <a:avLst/>
              <a:gdLst/>
              <a:ahLst/>
              <a:cxnLst/>
              <a:rect l="l" t="t" r="r" b="b"/>
              <a:pathLst>
                <a:path h="2768600">
                  <a:moveTo>
                    <a:pt x="0" y="0"/>
                  </a:moveTo>
                  <a:lnTo>
                    <a:pt x="0" y="2768600"/>
                  </a:lnTo>
                </a:path>
              </a:pathLst>
            </a:custGeom>
            <a:ln w="19050">
              <a:solidFill>
                <a:srgbClr val="EFA1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593329" y="4115561"/>
              <a:ext cx="0" cy="1198245"/>
            </a:xfrm>
            <a:custGeom>
              <a:avLst/>
              <a:gdLst/>
              <a:ahLst/>
              <a:cxnLst/>
              <a:rect l="l" t="t" r="r" b="b"/>
              <a:pathLst>
                <a:path h="1198245">
                  <a:moveTo>
                    <a:pt x="0" y="1197991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798691" y="1072387"/>
            <a:ext cx="220979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60" dirty="0">
                <a:latin typeface="Verdana"/>
                <a:cs typeface="Verdana"/>
              </a:rPr>
              <a:t>6096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7601956" y="2559555"/>
            <a:ext cx="133985" cy="26924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65" dirty="0">
                <a:latin typeface="Verdana"/>
                <a:cs typeface="Verdana"/>
              </a:rPr>
              <a:t>13716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637897" y="4607430"/>
            <a:ext cx="133985" cy="220979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60" dirty="0">
                <a:latin typeface="Verdana"/>
                <a:cs typeface="Verdana"/>
              </a:rPr>
              <a:t>6096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42" name="object 8">
            <a:extLst>
              <a:ext uri="{FF2B5EF4-FFF2-40B4-BE49-F238E27FC236}">
                <a16:creationId xmlns:a16="http://schemas.microsoft.com/office/drawing/2014/main" id="{A08DCEF0-CB88-05C2-F729-5CFB07D15B9E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D2004-0214-3A3F-C74E-AF01F047F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4E110172-C153-C161-358E-F3F60C6280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spc="-95" dirty="0"/>
              <a:t>Sales Package</a:t>
            </a:r>
            <a:endParaRPr spc="-95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DC99254-3807-5ADE-368B-95CF1CD4A559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8855F37-8D5E-5002-7830-997F7C1DD3FC}"/>
              </a:ext>
            </a:extLst>
          </p:cNvPr>
          <p:cNvSpPr txBox="1"/>
          <p:nvPr/>
        </p:nvSpPr>
        <p:spPr>
          <a:xfrm>
            <a:off x="10562590" y="570992"/>
            <a:ext cx="419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0" dirty="0">
                <a:solidFill>
                  <a:srgbClr val="FFFFFF"/>
                </a:solidFill>
                <a:latin typeface="Verdana"/>
                <a:cs typeface="Verdana"/>
              </a:rPr>
              <a:t>11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CC9FA90F-55F8-D8E9-5799-A55452AA95F9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946688F9-ECE9-1DA8-A60D-526A658E132B}"/>
              </a:ext>
            </a:extLst>
          </p:cNvPr>
          <p:cNvSpPr txBox="1"/>
          <p:nvPr/>
        </p:nvSpPr>
        <p:spPr>
          <a:xfrm>
            <a:off x="514604" y="2400702"/>
            <a:ext cx="10467086" cy="42447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  <a:tabLst>
                <a:tab pos="267335" algn="l"/>
              </a:tabLst>
            </a:pPr>
            <a:r>
              <a:rPr lang="en-MY" b="1" u="sng" spc="-10" dirty="0">
                <a:latin typeface="Tahoma"/>
                <a:cs typeface="Tahoma"/>
              </a:rPr>
              <a:t>Proposed SPA Selling Price range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  <a:tabLst>
                <a:tab pos="267335" algn="l"/>
              </a:tabLst>
            </a:pPr>
            <a:r>
              <a:rPr lang="en-MY" sz="1800" spc="-10" dirty="0">
                <a:latin typeface="Tahoma"/>
                <a:cs typeface="Tahoma"/>
              </a:rPr>
              <a:t>Intermediate Lot – RM330,000 ~ RM336,000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  <a:tabLst>
                <a:tab pos="267335" algn="l"/>
              </a:tabLst>
            </a:pPr>
            <a:r>
              <a:rPr lang="en-MY" spc="-10" dirty="0">
                <a:latin typeface="Tahoma"/>
                <a:cs typeface="Tahoma"/>
              </a:rPr>
              <a:t>End Lot – RM356,000 ~ RM412,000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  <a:tabLst>
                <a:tab pos="267335" algn="l"/>
              </a:tabLst>
            </a:pPr>
            <a:r>
              <a:rPr lang="en-MY" sz="1800" spc="-10" dirty="0">
                <a:latin typeface="Tahoma"/>
                <a:cs typeface="Tahoma"/>
              </a:rPr>
              <a:t>Corner Lot – RM428,000 – RM434,000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  <a:tabLst>
                <a:tab pos="267335" algn="l"/>
              </a:tabLst>
            </a:pPr>
            <a:endParaRPr lang="en-MY" spc="-10" dirty="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  <a:tabLst>
                <a:tab pos="267335" algn="l"/>
              </a:tabLst>
            </a:pPr>
            <a:endParaRPr lang="en-MY" sz="1800" spc="-10" dirty="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  <a:tabLst>
                <a:tab pos="267335" algn="l"/>
              </a:tabLst>
            </a:pPr>
            <a:r>
              <a:rPr lang="en-MY" b="1" u="sng" spc="-10" dirty="0">
                <a:latin typeface="Tahoma"/>
                <a:cs typeface="Tahoma"/>
              </a:rPr>
              <a:t>Sales Package</a:t>
            </a:r>
            <a:endParaRPr lang="en-US" sz="1800" b="1" u="sng" dirty="0">
              <a:latin typeface="Verdana"/>
              <a:cs typeface="Verdana"/>
            </a:endParaRPr>
          </a:p>
          <a:p>
            <a:pPr marL="355600" marR="149860" indent="-342900" algn="just">
              <a:buFont typeface="+mj-lt"/>
              <a:buAutoNum type="arabicPeriod"/>
            </a:pPr>
            <a:r>
              <a:rPr lang="en-MY" dirty="0">
                <a:latin typeface="Verdana"/>
                <a:cs typeface="Verdana"/>
              </a:rPr>
              <a:t>Booking Fees RM200 (</a:t>
            </a:r>
            <a:r>
              <a:rPr lang="en-US" dirty="0"/>
              <a:t>to ‘DF REALTY SDN BHD’ (Cheque / Online Transfer / Credit card)</a:t>
            </a:r>
          </a:p>
          <a:p>
            <a:pPr marL="355600" marR="149860" indent="-342900" algn="just">
              <a:buFont typeface="+mj-lt"/>
              <a:buAutoNum type="arabicPeriod"/>
            </a:pPr>
            <a:r>
              <a:rPr lang="en-US" dirty="0"/>
              <a:t>Rebate 10%</a:t>
            </a:r>
          </a:p>
          <a:p>
            <a:pPr marL="355600" marR="149860" indent="-342900" algn="just">
              <a:buFont typeface="+mj-lt"/>
              <a:buAutoNum type="arabicPeriod"/>
            </a:pPr>
            <a:r>
              <a:rPr lang="en-US" dirty="0"/>
              <a:t>Free SPA legal fees &amp; disbursement fees</a:t>
            </a:r>
          </a:p>
          <a:p>
            <a:pPr marL="355600" marR="149860" indent="-342900" algn="just">
              <a:buFont typeface="+mj-lt"/>
              <a:buAutoNum type="arabicPeriod"/>
            </a:pPr>
            <a:r>
              <a:rPr lang="en-US" dirty="0"/>
              <a:t>Free Loan legal fees, stamp duty &amp; disbursement fees</a:t>
            </a:r>
          </a:p>
          <a:p>
            <a:pPr marL="355600" marR="149860" indent="-342900" algn="just">
              <a:buFont typeface="+mj-lt"/>
              <a:buAutoNum type="arabicPeriod"/>
            </a:pPr>
            <a:r>
              <a:rPr lang="en-US" dirty="0"/>
              <a:t>Free MOT stamp duty</a:t>
            </a:r>
          </a:p>
          <a:p>
            <a:pPr marL="355600" marR="149860" indent="-342900" algn="just">
              <a:buFont typeface="+mj-lt"/>
              <a:buAutoNum type="arabicPeriod"/>
            </a:pPr>
            <a:r>
              <a:rPr lang="en-US" dirty="0"/>
              <a:t>Cancellation fully forfeiture if without bank rejection letter</a:t>
            </a:r>
          </a:p>
          <a:p>
            <a:pPr marL="355600" marR="149860" indent="-342900" algn="just">
              <a:buFont typeface="+mj-lt"/>
              <a:buAutoNum type="arabicPeriod"/>
            </a:pPr>
            <a:r>
              <a:rPr lang="en-US" dirty="0"/>
              <a:t>Excess payment will be refunded upon VP (RM200 booking fees if loan obtained 90% margin)</a:t>
            </a:r>
          </a:p>
          <a:p>
            <a:pPr marL="355600" marR="149860" indent="-342900" algn="just">
              <a:lnSpc>
                <a:spcPct val="100000"/>
              </a:lnSpc>
              <a:buFont typeface="+mj-lt"/>
              <a:buAutoNum type="arabicPeriod"/>
            </a:pPr>
            <a:endParaRPr sz="180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570182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667000"/>
              <a:ext cx="4191000" cy="4191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09076" y="5867400"/>
              <a:ext cx="990600" cy="9906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09076" y="1676400"/>
              <a:ext cx="2819400" cy="28194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99476" y="9144"/>
              <a:ext cx="1600200" cy="16002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172200" y="402336"/>
              <a:ext cx="5596255" cy="6053455"/>
            </a:xfrm>
            <a:custGeom>
              <a:avLst/>
              <a:gdLst/>
              <a:ahLst/>
              <a:cxnLst/>
              <a:rect l="l" t="t" r="r" b="b"/>
              <a:pathLst>
                <a:path w="5596255" h="6053455">
                  <a:moveTo>
                    <a:pt x="5596128" y="0"/>
                  </a:moveTo>
                  <a:lnTo>
                    <a:pt x="0" y="0"/>
                  </a:lnTo>
                  <a:lnTo>
                    <a:pt x="0" y="6053328"/>
                  </a:lnTo>
                  <a:lnTo>
                    <a:pt x="5596128" y="6053328"/>
                  </a:lnTo>
                  <a:lnTo>
                    <a:pt x="55961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00496" y="398272"/>
              <a:ext cx="511809" cy="3298825"/>
            </a:xfrm>
            <a:custGeom>
              <a:avLst/>
              <a:gdLst/>
              <a:ahLst/>
              <a:cxnLst/>
              <a:rect l="l" t="t" r="r" b="b"/>
              <a:pathLst>
                <a:path w="511810" h="3298825">
                  <a:moveTo>
                    <a:pt x="440689" y="0"/>
                  </a:moveTo>
                  <a:lnTo>
                    <a:pt x="0" y="21716"/>
                  </a:lnTo>
                  <a:lnTo>
                    <a:pt x="25780" y="129793"/>
                  </a:lnTo>
                  <a:lnTo>
                    <a:pt x="50926" y="237998"/>
                  </a:lnTo>
                  <a:lnTo>
                    <a:pt x="75564" y="346328"/>
                  </a:lnTo>
                  <a:lnTo>
                    <a:pt x="120523" y="563752"/>
                  </a:lnTo>
                  <a:lnTo>
                    <a:pt x="142239" y="672591"/>
                  </a:lnTo>
                  <a:lnTo>
                    <a:pt x="161925" y="780161"/>
                  </a:lnTo>
                  <a:lnTo>
                    <a:pt x="181101" y="889888"/>
                  </a:lnTo>
                  <a:lnTo>
                    <a:pt x="199516" y="998601"/>
                  </a:lnTo>
                  <a:lnTo>
                    <a:pt x="216280" y="1105535"/>
                  </a:lnTo>
                  <a:lnTo>
                    <a:pt x="233299" y="1214374"/>
                  </a:lnTo>
                  <a:lnTo>
                    <a:pt x="248919" y="1321307"/>
                  </a:lnTo>
                  <a:lnTo>
                    <a:pt x="277113" y="1535556"/>
                  </a:lnTo>
                  <a:lnTo>
                    <a:pt x="290449" y="1641348"/>
                  </a:lnTo>
                  <a:lnTo>
                    <a:pt x="302387" y="1745995"/>
                  </a:lnTo>
                  <a:lnTo>
                    <a:pt x="313563" y="1851405"/>
                  </a:lnTo>
                  <a:lnTo>
                    <a:pt x="324738" y="1955418"/>
                  </a:lnTo>
                  <a:lnTo>
                    <a:pt x="334390" y="2058289"/>
                  </a:lnTo>
                  <a:lnTo>
                    <a:pt x="344169" y="2160778"/>
                  </a:lnTo>
                  <a:lnTo>
                    <a:pt x="352932" y="2262251"/>
                  </a:lnTo>
                  <a:lnTo>
                    <a:pt x="360552" y="2362962"/>
                  </a:lnTo>
                  <a:lnTo>
                    <a:pt x="368553" y="2462276"/>
                  </a:lnTo>
                  <a:lnTo>
                    <a:pt x="375030" y="2560701"/>
                  </a:lnTo>
                  <a:lnTo>
                    <a:pt x="386588" y="2753487"/>
                  </a:lnTo>
                  <a:lnTo>
                    <a:pt x="392049" y="2847340"/>
                  </a:lnTo>
                  <a:lnTo>
                    <a:pt x="396239" y="2940685"/>
                  </a:lnTo>
                  <a:lnTo>
                    <a:pt x="400176" y="3032760"/>
                  </a:lnTo>
                  <a:lnTo>
                    <a:pt x="404113" y="3122803"/>
                  </a:lnTo>
                  <a:lnTo>
                    <a:pt x="409448" y="3298825"/>
                  </a:lnTo>
                  <a:lnTo>
                    <a:pt x="474090" y="3265424"/>
                  </a:lnTo>
                  <a:lnTo>
                    <a:pt x="477321" y="3238552"/>
                  </a:lnTo>
                  <a:lnTo>
                    <a:pt x="483308" y="3179056"/>
                  </a:lnTo>
                  <a:lnTo>
                    <a:pt x="488677" y="3112267"/>
                  </a:lnTo>
                  <a:lnTo>
                    <a:pt x="493444" y="3038637"/>
                  </a:lnTo>
                  <a:lnTo>
                    <a:pt x="495606" y="2999399"/>
                  </a:lnTo>
                  <a:lnTo>
                    <a:pt x="497623" y="2958620"/>
                  </a:lnTo>
                  <a:lnTo>
                    <a:pt x="499497" y="2916357"/>
                  </a:lnTo>
                  <a:lnTo>
                    <a:pt x="501230" y="2872667"/>
                  </a:lnTo>
                  <a:lnTo>
                    <a:pt x="502823" y="2827607"/>
                  </a:lnTo>
                  <a:lnTo>
                    <a:pt x="504279" y="2781233"/>
                  </a:lnTo>
                  <a:lnTo>
                    <a:pt x="505599" y="2733601"/>
                  </a:lnTo>
                  <a:lnTo>
                    <a:pt x="506786" y="2684769"/>
                  </a:lnTo>
                  <a:lnTo>
                    <a:pt x="507841" y="2634793"/>
                  </a:lnTo>
                  <a:lnTo>
                    <a:pt x="508766" y="2583729"/>
                  </a:lnTo>
                  <a:lnTo>
                    <a:pt x="509563" y="2531635"/>
                  </a:lnTo>
                  <a:lnTo>
                    <a:pt x="510234" y="2478566"/>
                  </a:lnTo>
                  <a:lnTo>
                    <a:pt x="510781" y="2424580"/>
                  </a:lnTo>
                  <a:lnTo>
                    <a:pt x="511206" y="2369732"/>
                  </a:lnTo>
                  <a:lnTo>
                    <a:pt x="511510" y="2314080"/>
                  </a:lnTo>
                  <a:lnTo>
                    <a:pt x="511681" y="2262251"/>
                  </a:lnTo>
                  <a:lnTo>
                    <a:pt x="511719" y="2142864"/>
                  </a:lnTo>
                  <a:lnTo>
                    <a:pt x="511561" y="2084560"/>
                  </a:lnTo>
                  <a:lnTo>
                    <a:pt x="511292" y="2025735"/>
                  </a:lnTo>
                  <a:lnTo>
                    <a:pt x="510914" y="1966446"/>
                  </a:lnTo>
                  <a:lnTo>
                    <a:pt x="510428" y="1906748"/>
                  </a:lnTo>
                  <a:lnTo>
                    <a:pt x="509884" y="1851405"/>
                  </a:lnTo>
                  <a:lnTo>
                    <a:pt x="509144" y="1786354"/>
                  </a:lnTo>
                  <a:lnTo>
                    <a:pt x="508349" y="1725771"/>
                  </a:lnTo>
                  <a:lnTo>
                    <a:pt x="507454" y="1665006"/>
                  </a:lnTo>
                  <a:lnTo>
                    <a:pt x="506462" y="1604116"/>
                  </a:lnTo>
                  <a:lnTo>
                    <a:pt x="505373" y="1543158"/>
                  </a:lnTo>
                  <a:lnTo>
                    <a:pt x="504191" y="1482188"/>
                  </a:lnTo>
                  <a:lnTo>
                    <a:pt x="502917" y="1421262"/>
                  </a:lnTo>
                  <a:lnTo>
                    <a:pt x="501553" y="1360438"/>
                  </a:lnTo>
                  <a:lnTo>
                    <a:pt x="500101" y="1299771"/>
                  </a:lnTo>
                  <a:lnTo>
                    <a:pt x="498563" y="1239320"/>
                  </a:lnTo>
                  <a:lnTo>
                    <a:pt x="496940" y="1179139"/>
                  </a:lnTo>
                  <a:lnTo>
                    <a:pt x="495235" y="1119286"/>
                  </a:lnTo>
                  <a:lnTo>
                    <a:pt x="493449" y="1059817"/>
                  </a:lnTo>
                  <a:lnTo>
                    <a:pt x="491584" y="1000789"/>
                  </a:lnTo>
                  <a:lnTo>
                    <a:pt x="489643" y="942259"/>
                  </a:lnTo>
                  <a:lnTo>
                    <a:pt x="487627" y="884282"/>
                  </a:lnTo>
                  <a:lnTo>
                    <a:pt x="485538" y="826917"/>
                  </a:lnTo>
                  <a:lnTo>
                    <a:pt x="483377" y="770219"/>
                  </a:lnTo>
                  <a:lnTo>
                    <a:pt x="481148" y="714245"/>
                  </a:lnTo>
                  <a:lnTo>
                    <a:pt x="478851" y="659051"/>
                  </a:lnTo>
                  <a:lnTo>
                    <a:pt x="476489" y="604695"/>
                  </a:lnTo>
                  <a:lnTo>
                    <a:pt x="474063" y="551232"/>
                  </a:lnTo>
                  <a:lnTo>
                    <a:pt x="471576" y="498720"/>
                  </a:lnTo>
                  <a:lnTo>
                    <a:pt x="469029" y="447214"/>
                  </a:lnTo>
                  <a:lnTo>
                    <a:pt x="466424" y="396773"/>
                  </a:lnTo>
                  <a:lnTo>
                    <a:pt x="463763" y="347451"/>
                  </a:lnTo>
                  <a:lnTo>
                    <a:pt x="461048" y="299306"/>
                  </a:lnTo>
                  <a:lnTo>
                    <a:pt x="458281" y="252395"/>
                  </a:lnTo>
                  <a:lnTo>
                    <a:pt x="455464" y="206774"/>
                  </a:lnTo>
                  <a:lnTo>
                    <a:pt x="452598" y="162499"/>
                  </a:lnTo>
                  <a:lnTo>
                    <a:pt x="449686" y="119628"/>
                  </a:lnTo>
                  <a:lnTo>
                    <a:pt x="446729" y="78217"/>
                  </a:lnTo>
                  <a:lnTo>
                    <a:pt x="443730" y="38321"/>
                  </a:lnTo>
                  <a:lnTo>
                    <a:pt x="440689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269"/>
              <a:ext cx="12192000" cy="6856730"/>
            </a:xfrm>
            <a:custGeom>
              <a:avLst/>
              <a:gdLst/>
              <a:ahLst/>
              <a:cxnLst/>
              <a:rect l="l" t="t" r="r" b="b"/>
              <a:pathLst>
                <a:path w="12192000" h="6856730">
                  <a:moveTo>
                    <a:pt x="12192000" y="0"/>
                  </a:moveTo>
                  <a:lnTo>
                    <a:pt x="5931281" y="0"/>
                  </a:lnTo>
                  <a:lnTo>
                    <a:pt x="5931281" y="3226816"/>
                  </a:lnTo>
                  <a:lnTo>
                    <a:pt x="5930392" y="3352673"/>
                  </a:lnTo>
                  <a:lnTo>
                    <a:pt x="5930392" y="3477387"/>
                  </a:lnTo>
                  <a:lnTo>
                    <a:pt x="5928487" y="3600831"/>
                  </a:lnTo>
                  <a:lnTo>
                    <a:pt x="5925693" y="3721862"/>
                  </a:lnTo>
                  <a:lnTo>
                    <a:pt x="5923026" y="3841750"/>
                  </a:lnTo>
                  <a:lnTo>
                    <a:pt x="5919978" y="3959225"/>
                  </a:lnTo>
                  <a:lnTo>
                    <a:pt x="5915406" y="4076065"/>
                  </a:lnTo>
                  <a:lnTo>
                    <a:pt x="5910580" y="4191000"/>
                  </a:lnTo>
                  <a:lnTo>
                    <a:pt x="5906262" y="4303649"/>
                  </a:lnTo>
                  <a:lnTo>
                    <a:pt x="5893816" y="4523359"/>
                  </a:lnTo>
                  <a:lnTo>
                    <a:pt x="5880608" y="4734052"/>
                  </a:lnTo>
                  <a:lnTo>
                    <a:pt x="5866892" y="4936236"/>
                  </a:lnTo>
                  <a:lnTo>
                    <a:pt x="5851652" y="5127498"/>
                  </a:lnTo>
                  <a:lnTo>
                    <a:pt x="5835777" y="5310378"/>
                  </a:lnTo>
                  <a:lnTo>
                    <a:pt x="5818759" y="5479796"/>
                  </a:lnTo>
                  <a:lnTo>
                    <a:pt x="5801995" y="5639016"/>
                  </a:lnTo>
                  <a:lnTo>
                    <a:pt x="5785231" y="5785497"/>
                  </a:lnTo>
                  <a:lnTo>
                    <a:pt x="5769356" y="5919889"/>
                  </a:lnTo>
                  <a:lnTo>
                    <a:pt x="5754243" y="6039129"/>
                  </a:lnTo>
                  <a:lnTo>
                    <a:pt x="5740019" y="6146889"/>
                  </a:lnTo>
                  <a:lnTo>
                    <a:pt x="5728081" y="6237681"/>
                  </a:lnTo>
                  <a:lnTo>
                    <a:pt x="5716778" y="6313957"/>
                  </a:lnTo>
                  <a:lnTo>
                    <a:pt x="5706529" y="6380480"/>
                  </a:lnTo>
                  <a:lnTo>
                    <a:pt x="476377" y="6380480"/>
                  </a:lnTo>
                  <a:lnTo>
                    <a:pt x="476377" y="469900"/>
                  </a:lnTo>
                  <a:lnTo>
                    <a:pt x="5708027" y="469900"/>
                  </a:lnTo>
                  <a:lnTo>
                    <a:pt x="5719699" y="538480"/>
                  </a:lnTo>
                  <a:lnTo>
                    <a:pt x="5741924" y="675259"/>
                  </a:lnTo>
                  <a:lnTo>
                    <a:pt x="5763641" y="812673"/>
                  </a:lnTo>
                  <a:lnTo>
                    <a:pt x="5782310" y="950722"/>
                  </a:lnTo>
                  <a:lnTo>
                    <a:pt x="5801233" y="1088136"/>
                  </a:lnTo>
                  <a:lnTo>
                    <a:pt x="5818759" y="1226185"/>
                  </a:lnTo>
                  <a:lnTo>
                    <a:pt x="5833745" y="1362329"/>
                  </a:lnTo>
                  <a:lnTo>
                    <a:pt x="5848096" y="1500378"/>
                  </a:lnTo>
                  <a:lnTo>
                    <a:pt x="5861050" y="1637792"/>
                  </a:lnTo>
                  <a:lnTo>
                    <a:pt x="5872353" y="1772793"/>
                  </a:lnTo>
                  <a:lnTo>
                    <a:pt x="5883656" y="1909572"/>
                  </a:lnTo>
                  <a:lnTo>
                    <a:pt x="5893054" y="2044573"/>
                  </a:lnTo>
                  <a:lnTo>
                    <a:pt x="5900420" y="2179574"/>
                  </a:lnTo>
                  <a:lnTo>
                    <a:pt x="5908040" y="2313940"/>
                  </a:lnTo>
                  <a:lnTo>
                    <a:pt x="5914517" y="2447036"/>
                  </a:lnTo>
                  <a:lnTo>
                    <a:pt x="5919089" y="2579116"/>
                  </a:lnTo>
                  <a:lnTo>
                    <a:pt x="5923026" y="2711069"/>
                  </a:lnTo>
                  <a:lnTo>
                    <a:pt x="5926709" y="2841752"/>
                  </a:lnTo>
                  <a:lnTo>
                    <a:pt x="5928487" y="2970657"/>
                  </a:lnTo>
                  <a:lnTo>
                    <a:pt x="5930392" y="3099689"/>
                  </a:lnTo>
                  <a:lnTo>
                    <a:pt x="5931281" y="3226816"/>
                  </a:lnTo>
                  <a:lnTo>
                    <a:pt x="5931281" y="0"/>
                  </a:lnTo>
                  <a:lnTo>
                    <a:pt x="0" y="0"/>
                  </a:lnTo>
                  <a:lnTo>
                    <a:pt x="0" y="469900"/>
                  </a:lnTo>
                  <a:lnTo>
                    <a:pt x="0" y="6380480"/>
                  </a:lnTo>
                  <a:lnTo>
                    <a:pt x="0" y="6856730"/>
                  </a:lnTo>
                  <a:lnTo>
                    <a:pt x="12192000" y="6856730"/>
                  </a:lnTo>
                  <a:lnTo>
                    <a:pt x="12192000" y="6380480"/>
                  </a:lnTo>
                  <a:lnTo>
                    <a:pt x="12192000" y="470154"/>
                  </a:lnTo>
                  <a:lnTo>
                    <a:pt x="11709273" y="470154"/>
                  </a:lnTo>
                  <a:lnTo>
                    <a:pt x="11709273" y="6380480"/>
                  </a:lnTo>
                  <a:lnTo>
                    <a:pt x="6944792" y="6380480"/>
                  </a:lnTo>
                  <a:lnTo>
                    <a:pt x="6946405" y="4303649"/>
                  </a:lnTo>
                  <a:lnTo>
                    <a:pt x="6946493" y="4191012"/>
                  </a:lnTo>
                  <a:lnTo>
                    <a:pt x="6946582" y="4076065"/>
                  </a:lnTo>
                  <a:lnTo>
                    <a:pt x="6946671" y="3959225"/>
                  </a:lnTo>
                  <a:lnTo>
                    <a:pt x="6946760" y="3841750"/>
                  </a:lnTo>
                  <a:lnTo>
                    <a:pt x="6946862" y="3721862"/>
                  </a:lnTo>
                  <a:lnTo>
                    <a:pt x="6946951" y="3600831"/>
                  </a:lnTo>
                  <a:lnTo>
                    <a:pt x="6947040" y="3477387"/>
                  </a:lnTo>
                  <a:lnTo>
                    <a:pt x="6947141" y="3352673"/>
                  </a:lnTo>
                  <a:lnTo>
                    <a:pt x="6947243" y="3226816"/>
                  </a:lnTo>
                  <a:lnTo>
                    <a:pt x="6947344" y="3099689"/>
                  </a:lnTo>
                  <a:lnTo>
                    <a:pt x="6947433" y="2970657"/>
                  </a:lnTo>
                  <a:lnTo>
                    <a:pt x="6947535" y="2841752"/>
                  </a:lnTo>
                  <a:lnTo>
                    <a:pt x="6947636" y="2711069"/>
                  </a:lnTo>
                  <a:lnTo>
                    <a:pt x="6947738" y="2579116"/>
                  </a:lnTo>
                  <a:lnTo>
                    <a:pt x="6947840" y="2447036"/>
                  </a:lnTo>
                  <a:lnTo>
                    <a:pt x="6947954" y="2313940"/>
                  </a:lnTo>
                  <a:lnTo>
                    <a:pt x="6948056" y="2179574"/>
                  </a:lnTo>
                  <a:lnTo>
                    <a:pt x="6948157" y="2044573"/>
                  </a:lnTo>
                  <a:lnTo>
                    <a:pt x="6948259" y="1909572"/>
                  </a:lnTo>
                  <a:lnTo>
                    <a:pt x="6948373" y="1772793"/>
                  </a:lnTo>
                  <a:lnTo>
                    <a:pt x="6948475" y="1637792"/>
                  </a:lnTo>
                  <a:lnTo>
                    <a:pt x="6948576" y="1500378"/>
                  </a:lnTo>
                  <a:lnTo>
                    <a:pt x="6948691" y="1362329"/>
                  </a:lnTo>
                  <a:lnTo>
                    <a:pt x="6948792" y="1226185"/>
                  </a:lnTo>
                  <a:lnTo>
                    <a:pt x="6948906" y="1088136"/>
                  </a:lnTo>
                  <a:lnTo>
                    <a:pt x="6949008" y="950722"/>
                  </a:lnTo>
                  <a:lnTo>
                    <a:pt x="6949110" y="812673"/>
                  </a:lnTo>
                  <a:lnTo>
                    <a:pt x="6949224" y="675259"/>
                  </a:lnTo>
                  <a:lnTo>
                    <a:pt x="6949326" y="538480"/>
                  </a:lnTo>
                  <a:lnTo>
                    <a:pt x="6949376" y="469900"/>
                  </a:lnTo>
                  <a:lnTo>
                    <a:pt x="12192000" y="4699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98252" y="0"/>
              <a:ext cx="760488" cy="120396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437876" y="0"/>
              <a:ext cx="685800" cy="1143000"/>
            </a:xfrm>
            <a:custGeom>
              <a:avLst/>
              <a:gdLst/>
              <a:ahLst/>
              <a:cxnLst/>
              <a:rect l="l" t="t" r="r" b="b"/>
              <a:pathLst>
                <a:path w="685800" h="1143000">
                  <a:moveTo>
                    <a:pt x="685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685800" y="1143000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EFA1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575290" y="581611"/>
            <a:ext cx="977265" cy="604139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sz="2800" spc="-25" dirty="0">
                <a:solidFill>
                  <a:srgbClr val="FFFFFF"/>
                </a:solidFill>
                <a:latin typeface="Verdana"/>
                <a:cs typeface="Verdana"/>
              </a:rPr>
              <a:t>15</a:t>
            </a: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140"/>
              </a:spcBef>
            </a:pPr>
            <a:endParaRPr sz="2800">
              <a:latin typeface="Verdana"/>
              <a:cs typeface="Verdana"/>
            </a:endParaRPr>
          </a:p>
          <a:p>
            <a:pPr marL="366395">
              <a:lnSpc>
                <a:spcPct val="100000"/>
              </a:lnSpc>
            </a:pPr>
            <a:r>
              <a:rPr sz="1000" b="1" spc="-100" dirty="0">
                <a:solidFill>
                  <a:srgbClr val="EFA12D"/>
                </a:solidFill>
                <a:latin typeface="Tahoma"/>
                <a:cs typeface="Tahoma"/>
              </a:rPr>
              <a:t>7/31/2026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0" y="-1"/>
            <a:ext cx="12192000" cy="6842125"/>
            <a:chOff x="0" y="-1"/>
            <a:chExt cx="12192000" cy="6842125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-1"/>
              <a:ext cx="12192000" cy="682904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5832342"/>
              <a:ext cx="3060954" cy="100965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65607" y="5957417"/>
            <a:ext cx="26104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0" dirty="0">
                <a:solidFill>
                  <a:srgbClr val="FFFFFF"/>
                </a:solidFill>
                <a:latin typeface="Verdana"/>
                <a:cs typeface="Verdana"/>
              </a:rPr>
              <a:t>Perspective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91770">
              <a:lnSpc>
                <a:spcPct val="100000"/>
              </a:lnSpc>
              <a:spcBef>
                <a:spcPts val="110"/>
              </a:spcBef>
            </a:pPr>
            <a:r>
              <a:rPr spc="-50" dirty="0">
                <a:solidFill>
                  <a:srgbClr val="FFFFFF"/>
                </a:solidFill>
              </a:rPr>
              <a:t>All</a:t>
            </a:r>
            <a:r>
              <a:rPr spc="-25" dirty="0">
                <a:solidFill>
                  <a:srgbClr val="FFFFFF"/>
                </a:solidFill>
              </a:rPr>
              <a:t> </a:t>
            </a:r>
            <a:r>
              <a:rPr spc="-75" dirty="0">
                <a:solidFill>
                  <a:srgbClr val="FFFFFF"/>
                </a:solidFill>
              </a:rPr>
              <a:t>visuals,</a:t>
            </a:r>
            <a:r>
              <a:rPr spc="-95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logos,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information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currently</a:t>
            </a:r>
            <a:r>
              <a:rPr spc="-75" dirty="0">
                <a:solidFill>
                  <a:srgbClr val="FFFFFF"/>
                </a:solidFill>
              </a:rPr>
              <a:t> </a:t>
            </a:r>
            <a:r>
              <a:rPr spc="-55" dirty="0">
                <a:solidFill>
                  <a:srgbClr val="FFFFFF"/>
                </a:solidFill>
              </a:rPr>
              <a:t>in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-20" dirty="0">
                <a:solidFill>
                  <a:srgbClr val="FFFFFF"/>
                </a:solidFill>
              </a:rPr>
              <a:t>the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preliminary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stage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and</a:t>
            </a:r>
            <a:r>
              <a:rPr spc="-6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are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30" dirty="0">
                <a:solidFill>
                  <a:srgbClr val="FFFFFF"/>
                </a:solidFill>
              </a:rPr>
              <a:t>subject</a:t>
            </a:r>
            <a:r>
              <a:rPr spc="-90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final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approval.</a:t>
            </a:r>
            <a:r>
              <a:rPr spc="-95" dirty="0">
                <a:solidFill>
                  <a:srgbClr val="FFFFFF"/>
                </a:solidFill>
              </a:rPr>
              <a:t> </a:t>
            </a:r>
            <a:r>
              <a:rPr spc="-45" dirty="0">
                <a:solidFill>
                  <a:srgbClr val="FFFFFF"/>
                </a:solidFill>
              </a:rPr>
              <a:t>Details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may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60" dirty="0">
                <a:solidFill>
                  <a:srgbClr val="FFFFFF"/>
                </a:solidFill>
              </a:rPr>
              <a:t>be</a:t>
            </a:r>
            <a:r>
              <a:rPr dirty="0">
                <a:solidFill>
                  <a:srgbClr val="FFFFFF"/>
                </a:solidFill>
              </a:rPr>
              <a:t> </a:t>
            </a:r>
            <a:r>
              <a:rPr spc="-35" dirty="0">
                <a:solidFill>
                  <a:srgbClr val="FFFFFF"/>
                </a:solidFill>
              </a:rPr>
              <a:t>revised</a:t>
            </a:r>
            <a:r>
              <a:rPr spc="-105" dirty="0">
                <a:solidFill>
                  <a:srgbClr val="FFFFFF"/>
                </a:solidFill>
              </a:rPr>
              <a:t> </a:t>
            </a:r>
            <a:r>
              <a:rPr spc="-50" dirty="0">
                <a:solidFill>
                  <a:srgbClr val="FFFFFF"/>
                </a:solidFill>
              </a:rPr>
              <a:t>from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-40" dirty="0">
                <a:solidFill>
                  <a:srgbClr val="FFFFFF"/>
                </a:solidFill>
              </a:rPr>
              <a:t>time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to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spc="-40" dirty="0">
                <a:solidFill>
                  <a:srgbClr val="FFFFFF"/>
                </a:solidFill>
              </a:rPr>
              <a:t>time </a:t>
            </a:r>
            <a:r>
              <a:rPr spc="-35" dirty="0">
                <a:solidFill>
                  <a:srgbClr val="FFFFFF"/>
                </a:solidFill>
              </a:rPr>
              <a:t>without</a:t>
            </a:r>
            <a:r>
              <a:rPr spc="-55" dirty="0">
                <a:solidFill>
                  <a:srgbClr val="FFFFFF"/>
                </a:solidFill>
              </a:rPr>
              <a:t> prior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notice.</a:t>
            </a:r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919AF889-6367-EFCB-E100-8E444F61DFE5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312" rIns="0" bIns="0" rtlCol="0">
            <a:spAutoFit/>
          </a:bodyPr>
          <a:lstStyle/>
          <a:p>
            <a:pPr marL="104775">
              <a:lnSpc>
                <a:spcPts val="1150"/>
              </a:lnSpc>
            </a:pPr>
            <a:r>
              <a:rPr dirty="0">
                <a:latin typeface="Calibri"/>
                <a:cs typeface="Calibri"/>
              </a:rPr>
              <a:t>All visuals,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logos,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information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currently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the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preliminary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stage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 subject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final </a:t>
            </a:r>
            <a:r>
              <a:rPr spc="-10" dirty="0">
                <a:latin typeface="Calibri"/>
                <a:cs typeface="Calibri"/>
              </a:rPr>
              <a:t>approval.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Details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may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be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revised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from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without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prior</a:t>
            </a:r>
            <a:r>
              <a:rPr spc="-10" dirty="0">
                <a:latin typeface="Calibri"/>
                <a:cs typeface="Calibri"/>
              </a:rPr>
              <a:t> notice.</a:t>
            </a:r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947542" y="63499"/>
            <a:ext cx="6297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10" dirty="0">
                <a:solidFill>
                  <a:srgbClr val="000000"/>
                </a:solidFill>
              </a:rPr>
              <a:t>Building</a:t>
            </a:r>
            <a:r>
              <a:rPr sz="2800" spc="-155" dirty="0">
                <a:solidFill>
                  <a:srgbClr val="000000"/>
                </a:solidFill>
              </a:rPr>
              <a:t> </a:t>
            </a:r>
            <a:r>
              <a:rPr sz="2800" spc="-20" dirty="0">
                <a:solidFill>
                  <a:srgbClr val="000000"/>
                </a:solidFill>
              </a:rPr>
              <a:t>Specification</a:t>
            </a:r>
            <a:r>
              <a:rPr sz="2800" spc="-135" dirty="0">
                <a:solidFill>
                  <a:srgbClr val="000000"/>
                </a:solidFill>
              </a:rPr>
              <a:t> </a:t>
            </a:r>
            <a:r>
              <a:rPr sz="2800" spc="-75" dirty="0">
                <a:solidFill>
                  <a:srgbClr val="000000"/>
                </a:solidFill>
              </a:rPr>
              <a:t>(Intermediate)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9469" y="566166"/>
          <a:ext cx="10368279" cy="56661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9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9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STRUCTURE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Reinforced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Concrete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Framework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ROOFING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Roof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Tiles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WALL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Concrete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Wall/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Brick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Wall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CEILING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Skim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Coat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Plaster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Ceiling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WINDOWS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Casement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Window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Top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Hung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Window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Sliding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Window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DOORS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866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Entrance Bedroom Kitchen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Bathroom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075" marR="54851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Sliding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Door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Flush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Door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M.S.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Door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PVC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Door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IRONMONGERY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Lock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Set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FLOOR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FINISHES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9461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Living,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Dining,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Kitchen,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Bedroom,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Bathroom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Car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Porch,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Driveway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Area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Tiles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Cement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Render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Cement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Render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WALL</a:t>
                      </a:r>
                      <a:r>
                        <a:rPr sz="16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FINISHES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77876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Kitchen Bathroom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Area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075" marR="3647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Wall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Tiles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1500mm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Height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Wall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Tiles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Ceiling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Height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Skim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Coat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Cement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Plaster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Paint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object 8">
            <a:extLst>
              <a:ext uri="{FF2B5EF4-FFF2-40B4-BE49-F238E27FC236}">
                <a16:creationId xmlns:a16="http://schemas.microsoft.com/office/drawing/2014/main" id="{192002AC-28F7-3A1A-DCE8-2A6392D3251B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312" rIns="0" bIns="0" rtlCol="0">
            <a:spAutoFit/>
          </a:bodyPr>
          <a:lstStyle/>
          <a:p>
            <a:pPr marL="104775">
              <a:lnSpc>
                <a:spcPts val="1150"/>
              </a:lnSpc>
            </a:pPr>
            <a:r>
              <a:rPr dirty="0">
                <a:latin typeface="Calibri"/>
                <a:cs typeface="Calibri"/>
              </a:rPr>
              <a:t>All visuals,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logos,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information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currently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the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preliminary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stage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 subject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final </a:t>
            </a:r>
            <a:r>
              <a:rPr spc="-10" dirty="0">
                <a:latin typeface="Calibri"/>
                <a:cs typeface="Calibri"/>
              </a:rPr>
              <a:t>approval.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Details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may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be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revised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from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without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prior</a:t>
            </a:r>
            <a:r>
              <a:rPr spc="-10" dirty="0">
                <a:latin typeface="Calibri"/>
                <a:cs typeface="Calibri"/>
              </a:rPr>
              <a:t> notice.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39469" y="584708"/>
          <a:ext cx="10368915" cy="3569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78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0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446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5" dirty="0">
                          <a:latin typeface="Calibri"/>
                          <a:cs typeface="Calibri"/>
                        </a:rPr>
                        <a:t>SANITARY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FITTINGS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57810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Wash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Basin Water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Closet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Shower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Head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Water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Tap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Kitchen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Sink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ELECTRICAL</a:t>
                      </a:r>
                      <a:r>
                        <a:rPr sz="16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POINTS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3482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Lighting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Point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Fan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Point</a:t>
                      </a:r>
                      <a:r>
                        <a:rPr sz="1600" spc="5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Socket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Point Telephone Point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TV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Point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FENCING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M.S.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Gate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Chain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Link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Fence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947542" y="63499"/>
            <a:ext cx="6297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10" dirty="0">
                <a:solidFill>
                  <a:srgbClr val="000000"/>
                </a:solidFill>
              </a:rPr>
              <a:t>Building</a:t>
            </a:r>
            <a:r>
              <a:rPr sz="2800" spc="-155" dirty="0">
                <a:solidFill>
                  <a:srgbClr val="000000"/>
                </a:solidFill>
              </a:rPr>
              <a:t> </a:t>
            </a:r>
            <a:r>
              <a:rPr sz="2800" spc="-20" dirty="0">
                <a:solidFill>
                  <a:srgbClr val="000000"/>
                </a:solidFill>
              </a:rPr>
              <a:t>Specification</a:t>
            </a:r>
            <a:r>
              <a:rPr sz="2800" spc="-135" dirty="0">
                <a:solidFill>
                  <a:srgbClr val="000000"/>
                </a:solidFill>
              </a:rPr>
              <a:t> </a:t>
            </a:r>
            <a:r>
              <a:rPr sz="2800" spc="-75" dirty="0">
                <a:solidFill>
                  <a:srgbClr val="000000"/>
                </a:solidFill>
              </a:rPr>
              <a:t>(Intermediate)</a:t>
            </a:r>
            <a:endParaRPr sz="2800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36B9846E-8E9E-529D-F07A-F882219E6DEB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312" rIns="0" bIns="0" rtlCol="0">
            <a:spAutoFit/>
          </a:bodyPr>
          <a:lstStyle/>
          <a:p>
            <a:pPr marL="104775">
              <a:lnSpc>
                <a:spcPts val="1150"/>
              </a:lnSpc>
            </a:pPr>
            <a:r>
              <a:rPr dirty="0">
                <a:latin typeface="Calibri"/>
                <a:cs typeface="Calibri"/>
              </a:rPr>
              <a:t>All visuals,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logos,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information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currently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the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preliminary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stage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 subject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final </a:t>
            </a:r>
            <a:r>
              <a:rPr spc="-10" dirty="0">
                <a:latin typeface="Calibri"/>
                <a:cs typeface="Calibri"/>
              </a:rPr>
              <a:t>approval.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Details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may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be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revised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from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without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prior</a:t>
            </a:r>
            <a:r>
              <a:rPr spc="-10" dirty="0">
                <a:latin typeface="Calibri"/>
                <a:cs typeface="Calibri"/>
              </a:rPr>
              <a:t> notice.</a:t>
            </a:r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427603" y="63499"/>
            <a:ext cx="53352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10" dirty="0">
                <a:solidFill>
                  <a:srgbClr val="000000"/>
                </a:solidFill>
              </a:rPr>
              <a:t>Building</a:t>
            </a:r>
            <a:r>
              <a:rPr sz="2800" spc="-175" dirty="0">
                <a:solidFill>
                  <a:srgbClr val="000000"/>
                </a:solidFill>
              </a:rPr>
              <a:t> </a:t>
            </a:r>
            <a:r>
              <a:rPr sz="2800" spc="-20" dirty="0">
                <a:solidFill>
                  <a:srgbClr val="000000"/>
                </a:solidFill>
              </a:rPr>
              <a:t>Specification</a:t>
            </a:r>
            <a:r>
              <a:rPr sz="2800" spc="-145" dirty="0">
                <a:solidFill>
                  <a:srgbClr val="000000"/>
                </a:solidFill>
              </a:rPr>
              <a:t> </a:t>
            </a:r>
            <a:r>
              <a:rPr sz="2800" spc="-125" dirty="0">
                <a:solidFill>
                  <a:srgbClr val="000000"/>
                </a:solidFill>
              </a:rPr>
              <a:t>(End</a:t>
            </a:r>
            <a:r>
              <a:rPr sz="2800" spc="-150" dirty="0">
                <a:solidFill>
                  <a:srgbClr val="000000"/>
                </a:solidFill>
              </a:rPr>
              <a:t> </a:t>
            </a:r>
            <a:r>
              <a:rPr sz="2800" spc="-70" dirty="0">
                <a:solidFill>
                  <a:srgbClr val="000000"/>
                </a:solidFill>
              </a:rPr>
              <a:t>Lot)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9469" y="566166"/>
          <a:ext cx="10368279" cy="5910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9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9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STRUCTURE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Reinforced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Concrete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Framework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ROOFING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Roof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Tiles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WALL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Concrete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Wall/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Brick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Wall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CEILING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Skim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Coat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Plaster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Ceiling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WINDOWS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Casement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Window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Top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Hung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Window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Sliding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Window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DOORS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866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Entrance Bedroom Kitchen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Bathroom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Dining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075" marR="54851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Sliding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Door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Flush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Door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 marR="54851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M.S.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Door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PVC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Door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Sliding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Door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IRONMONGERY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Lock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Set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FLOOR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FINISHES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Living,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Dining,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Kitchen,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Bedroom,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Bathroom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Car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Porch,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Driveway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Area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Tiles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Cement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Render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Cement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Render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WALL</a:t>
                      </a:r>
                      <a:r>
                        <a:rPr sz="16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FINISHES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77876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Kitchen Bathroom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Area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075" marR="3648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Wall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Tiles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1500mm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Height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Wall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Tiles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Ceiling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Height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Skim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Coat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Cement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Plaster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Paint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object 8">
            <a:extLst>
              <a:ext uri="{FF2B5EF4-FFF2-40B4-BE49-F238E27FC236}">
                <a16:creationId xmlns:a16="http://schemas.microsoft.com/office/drawing/2014/main" id="{400FCFB9-1C45-5195-D03A-8AE6B5EE379B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312" rIns="0" bIns="0" rtlCol="0">
            <a:spAutoFit/>
          </a:bodyPr>
          <a:lstStyle/>
          <a:p>
            <a:pPr marL="104775">
              <a:lnSpc>
                <a:spcPts val="1150"/>
              </a:lnSpc>
            </a:pPr>
            <a:r>
              <a:rPr dirty="0">
                <a:latin typeface="Calibri"/>
                <a:cs typeface="Calibri"/>
              </a:rPr>
              <a:t>All visuals,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logos,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information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currently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the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preliminary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stage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 subject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final </a:t>
            </a:r>
            <a:r>
              <a:rPr spc="-10" dirty="0">
                <a:latin typeface="Calibri"/>
                <a:cs typeface="Calibri"/>
              </a:rPr>
              <a:t>approval.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Details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may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be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revised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from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without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prior</a:t>
            </a:r>
            <a:r>
              <a:rPr spc="-10" dirty="0">
                <a:latin typeface="Calibri"/>
                <a:cs typeface="Calibri"/>
              </a:rPr>
              <a:t> notice.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39469" y="584708"/>
          <a:ext cx="10368915" cy="3569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78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0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446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5" dirty="0">
                          <a:latin typeface="Calibri"/>
                          <a:cs typeface="Calibri"/>
                        </a:rPr>
                        <a:t>SANITARY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FITTINGS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57810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Wash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Basin Water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Closet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Shower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Head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Water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Tap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Kitchen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Sink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ELECTRICAL</a:t>
                      </a:r>
                      <a:r>
                        <a:rPr sz="16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POINTS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3482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Lighting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Point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Fan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Point</a:t>
                      </a:r>
                      <a:r>
                        <a:rPr sz="1600" spc="5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Socket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Point Telephone Point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TV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Point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FENCING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M.S.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Gate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Chain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Link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Fence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427603" y="63499"/>
            <a:ext cx="53352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10" dirty="0">
                <a:solidFill>
                  <a:srgbClr val="000000"/>
                </a:solidFill>
              </a:rPr>
              <a:t>Building</a:t>
            </a:r>
            <a:r>
              <a:rPr sz="2800" spc="-175" dirty="0">
                <a:solidFill>
                  <a:srgbClr val="000000"/>
                </a:solidFill>
              </a:rPr>
              <a:t> </a:t>
            </a:r>
            <a:r>
              <a:rPr sz="2800" spc="-20" dirty="0">
                <a:solidFill>
                  <a:srgbClr val="000000"/>
                </a:solidFill>
              </a:rPr>
              <a:t>Specification</a:t>
            </a:r>
            <a:r>
              <a:rPr sz="2800" spc="-145" dirty="0">
                <a:solidFill>
                  <a:srgbClr val="000000"/>
                </a:solidFill>
              </a:rPr>
              <a:t> </a:t>
            </a:r>
            <a:r>
              <a:rPr sz="2800" spc="-125" dirty="0">
                <a:solidFill>
                  <a:srgbClr val="000000"/>
                </a:solidFill>
              </a:rPr>
              <a:t>(End</a:t>
            </a:r>
            <a:r>
              <a:rPr sz="2800" spc="-150" dirty="0">
                <a:solidFill>
                  <a:srgbClr val="000000"/>
                </a:solidFill>
              </a:rPr>
              <a:t> </a:t>
            </a:r>
            <a:r>
              <a:rPr sz="2800" spc="-70" dirty="0">
                <a:solidFill>
                  <a:srgbClr val="000000"/>
                </a:solidFill>
              </a:rPr>
              <a:t>Lot)</a:t>
            </a:r>
            <a:endParaRPr sz="2800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7C268C26-5B74-F7D2-C168-12E15FE59C62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312" rIns="0" bIns="0" rtlCol="0">
            <a:spAutoFit/>
          </a:bodyPr>
          <a:lstStyle/>
          <a:p>
            <a:pPr marL="104775">
              <a:lnSpc>
                <a:spcPts val="1150"/>
              </a:lnSpc>
            </a:pPr>
            <a:r>
              <a:rPr dirty="0">
                <a:latin typeface="Calibri"/>
                <a:cs typeface="Calibri"/>
              </a:rPr>
              <a:t>All visuals,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logos,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information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currently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the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preliminary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stage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 subject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final </a:t>
            </a:r>
            <a:r>
              <a:rPr spc="-10" dirty="0">
                <a:latin typeface="Calibri"/>
                <a:cs typeface="Calibri"/>
              </a:rPr>
              <a:t>approval.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Details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may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be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revised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from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without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prior</a:t>
            </a:r>
            <a:r>
              <a:rPr spc="-10" dirty="0">
                <a:latin typeface="Calibri"/>
                <a:cs typeface="Calibri"/>
              </a:rPr>
              <a:t> notice.</a:t>
            </a:r>
          </a:p>
        </p:txBody>
      </p:sp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160902" y="63499"/>
            <a:ext cx="58693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10" dirty="0">
                <a:solidFill>
                  <a:srgbClr val="000000"/>
                </a:solidFill>
              </a:rPr>
              <a:t>Building</a:t>
            </a:r>
            <a:r>
              <a:rPr sz="2800" spc="-180" dirty="0">
                <a:solidFill>
                  <a:srgbClr val="000000"/>
                </a:solidFill>
              </a:rPr>
              <a:t> </a:t>
            </a:r>
            <a:r>
              <a:rPr sz="2800" spc="-20" dirty="0">
                <a:solidFill>
                  <a:srgbClr val="000000"/>
                </a:solidFill>
              </a:rPr>
              <a:t>Specification</a:t>
            </a:r>
            <a:r>
              <a:rPr sz="2800" spc="-160" dirty="0">
                <a:solidFill>
                  <a:srgbClr val="000000"/>
                </a:solidFill>
              </a:rPr>
              <a:t> </a:t>
            </a:r>
            <a:r>
              <a:rPr sz="2800" spc="-65" dirty="0">
                <a:solidFill>
                  <a:srgbClr val="000000"/>
                </a:solidFill>
              </a:rPr>
              <a:t>(Corner</a:t>
            </a:r>
            <a:r>
              <a:rPr sz="2800" spc="-150" dirty="0">
                <a:solidFill>
                  <a:srgbClr val="000000"/>
                </a:solidFill>
              </a:rPr>
              <a:t> </a:t>
            </a:r>
            <a:r>
              <a:rPr sz="2800" spc="-75" dirty="0">
                <a:solidFill>
                  <a:srgbClr val="000000"/>
                </a:solidFill>
              </a:rPr>
              <a:t>Lot)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39469" y="566166"/>
          <a:ext cx="10368279" cy="5910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9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9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STRUCTURE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Reinforced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Concrete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Framework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ROOFING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Roof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Tiles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0" dirty="0">
                          <a:latin typeface="Calibri"/>
                          <a:cs typeface="Calibri"/>
                        </a:rPr>
                        <a:t>WALL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Concrete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Wall/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Brick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Wall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CEILING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Skim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Coat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Plaster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Ceiling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WINDOWS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Casement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Window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Top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Hung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Window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Sliding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Window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DOORS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86639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Entrance Bedroom Kitchen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Bathroom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Terrace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075" marR="54851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Sliding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Door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Flush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Door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 marR="54851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M.S.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Door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PVC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Door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Sliding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Door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IRONMONGERY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Quality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Lock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Set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FLOOR</a:t>
                      </a:r>
                      <a:r>
                        <a:rPr sz="16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FINISHES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Living,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Dining,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Kitchen,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Bedroom,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Bathroom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Car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Porch,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Driveway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Area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Tiles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Cement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Render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Cement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Render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WALL</a:t>
                      </a:r>
                      <a:r>
                        <a:rPr sz="1600" b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FINISHES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77876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Kitchen Bathroom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Area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2075" marR="3648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Wall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Tiles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1500mm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Height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Wall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Tiles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Ceiling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Height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Skim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Coat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Cement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Plaster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Paint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object 8">
            <a:extLst>
              <a:ext uri="{FF2B5EF4-FFF2-40B4-BE49-F238E27FC236}">
                <a16:creationId xmlns:a16="http://schemas.microsoft.com/office/drawing/2014/main" id="{7B82F281-A4F6-B2F8-FF46-74E4646EBCC3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12364" y="1479791"/>
            <a:ext cx="5970270" cy="53569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180333" y="1016634"/>
            <a:ext cx="5438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EDDFDB"/>
                </a:solidFill>
              </a:rPr>
              <a:t>Development</a:t>
            </a:r>
            <a:r>
              <a:rPr spc="730" dirty="0">
                <a:solidFill>
                  <a:srgbClr val="EDDFDB"/>
                </a:solidFill>
              </a:rPr>
              <a:t> </a:t>
            </a:r>
            <a:r>
              <a:rPr spc="-25" dirty="0">
                <a:solidFill>
                  <a:srgbClr val="EDDFDB"/>
                </a:solidFill>
              </a:rPr>
              <a:t>Overview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661650" y="570992"/>
            <a:ext cx="222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7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85D91865-D598-355D-1E9A-6522896EF74B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D78F6CF-9FFB-CD83-8367-8C9E9BC2D3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772047"/>
              </p:ext>
            </p:extLst>
          </p:nvPr>
        </p:nvGraphicFramePr>
        <p:xfrm>
          <a:off x="1052309" y="2438400"/>
          <a:ext cx="10350500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1231365783"/>
                    </a:ext>
                  </a:extLst>
                </a:gridCol>
                <a:gridCol w="928891">
                  <a:extLst>
                    <a:ext uri="{9D8B030D-6E8A-4147-A177-3AD203B41FA5}">
                      <a16:colId xmlns:a16="http://schemas.microsoft.com/office/drawing/2014/main" val="2530822371"/>
                    </a:ext>
                  </a:extLst>
                </a:gridCol>
                <a:gridCol w="6526009">
                  <a:extLst>
                    <a:ext uri="{9D8B030D-6E8A-4147-A177-3AD203B41FA5}">
                      <a16:colId xmlns:a16="http://schemas.microsoft.com/office/drawing/2014/main" val="16192552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MY" sz="2200" b="1" dirty="0">
                          <a:solidFill>
                            <a:schemeClr val="tx1"/>
                          </a:solidFill>
                        </a:rPr>
                        <a:t>Project Name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MY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MY" sz="2200" b="0" dirty="0">
                          <a:solidFill>
                            <a:schemeClr val="tx1"/>
                          </a:solidFill>
                        </a:rPr>
                        <a:t>Ara Grove by </a:t>
                      </a:r>
                      <a:r>
                        <a:rPr lang="en-MY" sz="2200" b="0" dirty="0" err="1">
                          <a:solidFill>
                            <a:schemeClr val="tx1"/>
                          </a:solidFill>
                        </a:rPr>
                        <a:t>Epicon</a:t>
                      </a:r>
                      <a:endParaRPr lang="en-MY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1261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2200" b="1" dirty="0">
                          <a:solidFill>
                            <a:schemeClr val="tx1"/>
                          </a:solidFill>
                        </a:rPr>
                        <a:t>Developer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MY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MY" sz="2200" b="0" dirty="0" err="1">
                          <a:solidFill>
                            <a:schemeClr val="tx1"/>
                          </a:solidFill>
                        </a:rPr>
                        <a:t>Epicon</a:t>
                      </a:r>
                      <a:r>
                        <a:rPr lang="en-MY" sz="2200" b="0" dirty="0">
                          <a:solidFill>
                            <a:schemeClr val="tx1"/>
                          </a:solidFill>
                        </a:rPr>
                        <a:t> Land Sdn Bhd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4242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2200" b="1" dirty="0">
                          <a:solidFill>
                            <a:schemeClr val="tx1"/>
                          </a:solidFill>
                        </a:rPr>
                        <a:t>Property Type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MY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MY" sz="2200" b="0" dirty="0">
                          <a:solidFill>
                            <a:schemeClr val="tx1"/>
                          </a:solidFill>
                        </a:rPr>
                        <a:t>1 Storey Terrace House (20’x65’)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330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2200" b="1" dirty="0">
                          <a:solidFill>
                            <a:schemeClr val="tx1"/>
                          </a:solidFill>
                        </a:rPr>
                        <a:t>Land Tenure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MY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MY" sz="2200" b="0" dirty="0">
                          <a:solidFill>
                            <a:schemeClr val="tx1"/>
                          </a:solidFill>
                        </a:rPr>
                        <a:t>72.14 acres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312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2200" b="1" dirty="0">
                          <a:solidFill>
                            <a:schemeClr val="tx1"/>
                          </a:solidFill>
                        </a:rPr>
                        <a:t>Land Tenure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MY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MY" sz="2200" b="0" dirty="0">
                          <a:solidFill>
                            <a:schemeClr val="tx1"/>
                          </a:solidFill>
                        </a:rPr>
                        <a:t>Freehold / Individual Title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98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2200" b="1" dirty="0">
                          <a:solidFill>
                            <a:schemeClr val="tx1"/>
                          </a:solidFill>
                        </a:rPr>
                        <a:t>Total Units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MY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MY" sz="2200" b="0" dirty="0">
                          <a:solidFill>
                            <a:schemeClr val="tx1"/>
                          </a:solidFill>
                        </a:rPr>
                        <a:t>879 units</a:t>
                      </a:r>
                    </a:p>
                    <a:p>
                      <a:r>
                        <a:rPr lang="en-MY" sz="2200" b="1" dirty="0">
                          <a:solidFill>
                            <a:srgbClr val="FF0000"/>
                          </a:solidFill>
                        </a:rPr>
                        <a:t>Phase 1 (37.54 acres) – 301 units</a:t>
                      </a:r>
                    </a:p>
                    <a:p>
                      <a:r>
                        <a:rPr lang="en-MY" sz="2200" b="0" dirty="0">
                          <a:solidFill>
                            <a:schemeClr val="tx1"/>
                          </a:solidFill>
                        </a:rPr>
                        <a:t>Phase 2 – 292 units</a:t>
                      </a:r>
                    </a:p>
                    <a:p>
                      <a:r>
                        <a:rPr lang="en-MY" sz="2200" b="0" dirty="0">
                          <a:solidFill>
                            <a:schemeClr val="tx1"/>
                          </a:solidFill>
                        </a:rPr>
                        <a:t>Phase 3 – 286 units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69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2200" b="1" dirty="0">
                          <a:solidFill>
                            <a:schemeClr val="tx1"/>
                          </a:solidFill>
                        </a:rPr>
                        <a:t>Estimated Completion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MY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MY" sz="2200" b="0" dirty="0">
                          <a:solidFill>
                            <a:schemeClr val="tx1"/>
                          </a:solidFill>
                        </a:rPr>
                        <a:t>36 construction months expected 2029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70513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8312" rIns="0" bIns="0" rtlCol="0">
            <a:spAutoFit/>
          </a:bodyPr>
          <a:lstStyle/>
          <a:p>
            <a:pPr marL="104775">
              <a:lnSpc>
                <a:spcPts val="1150"/>
              </a:lnSpc>
            </a:pPr>
            <a:r>
              <a:rPr dirty="0">
                <a:latin typeface="Calibri"/>
                <a:cs typeface="Calibri"/>
              </a:rPr>
              <a:t>All visuals,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logos,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information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currently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in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the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preliminary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stage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and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are subject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final </a:t>
            </a:r>
            <a:r>
              <a:rPr spc="-10" dirty="0">
                <a:latin typeface="Calibri"/>
                <a:cs typeface="Calibri"/>
              </a:rPr>
              <a:t>approval.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Details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may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be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revised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from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to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time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without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prior</a:t>
            </a:r>
            <a:r>
              <a:rPr spc="-10" dirty="0">
                <a:latin typeface="Calibri"/>
                <a:cs typeface="Calibri"/>
              </a:rPr>
              <a:t> notice.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39469" y="584708"/>
          <a:ext cx="10368915" cy="3569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78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0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446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5" dirty="0">
                          <a:latin typeface="Calibri"/>
                          <a:cs typeface="Calibri"/>
                        </a:rPr>
                        <a:t>SANITARY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FITTINGS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57810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Wash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Basin Water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Closet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Shower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Head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Water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Tap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Kitchen</a:t>
                      </a:r>
                      <a:r>
                        <a:rPr sz="16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Sink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28575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latin typeface="Calibri"/>
                          <a:cs typeface="Calibri"/>
                        </a:rPr>
                        <a:t>ELECTRICAL</a:t>
                      </a:r>
                      <a:r>
                        <a:rPr sz="16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POINTS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 marR="234823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Lighting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Point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Fan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Point</a:t>
                      </a:r>
                      <a:r>
                        <a:rPr sz="1600" spc="5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Socket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Point Telephone Point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TV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Point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nos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28575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  <a:solidFill>
                      <a:srgbClr val="9F2B92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FENCING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M.S.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Gate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Chain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Link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Fence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9F2B92"/>
                      </a:solidFill>
                      <a:prstDash val="solid"/>
                    </a:lnL>
                    <a:lnR w="12700">
                      <a:solidFill>
                        <a:srgbClr val="9F2B92"/>
                      </a:solidFill>
                      <a:prstDash val="solid"/>
                    </a:lnR>
                    <a:lnT w="12700">
                      <a:solidFill>
                        <a:srgbClr val="9F2B92"/>
                      </a:solidFill>
                      <a:prstDash val="solid"/>
                    </a:lnT>
                    <a:lnB w="12700">
                      <a:solidFill>
                        <a:srgbClr val="9F2B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160902" y="63499"/>
            <a:ext cx="58693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10" dirty="0">
                <a:solidFill>
                  <a:srgbClr val="000000"/>
                </a:solidFill>
              </a:rPr>
              <a:t>Building</a:t>
            </a:r>
            <a:r>
              <a:rPr sz="2800" spc="-180" dirty="0">
                <a:solidFill>
                  <a:srgbClr val="000000"/>
                </a:solidFill>
              </a:rPr>
              <a:t> </a:t>
            </a:r>
            <a:r>
              <a:rPr sz="2800" spc="-20" dirty="0">
                <a:solidFill>
                  <a:srgbClr val="000000"/>
                </a:solidFill>
              </a:rPr>
              <a:t>Specification</a:t>
            </a:r>
            <a:r>
              <a:rPr sz="2800" spc="-160" dirty="0">
                <a:solidFill>
                  <a:srgbClr val="000000"/>
                </a:solidFill>
              </a:rPr>
              <a:t> </a:t>
            </a:r>
            <a:r>
              <a:rPr sz="2800" spc="-65" dirty="0">
                <a:solidFill>
                  <a:srgbClr val="000000"/>
                </a:solidFill>
              </a:rPr>
              <a:t>(Corner</a:t>
            </a:r>
            <a:r>
              <a:rPr sz="2800" spc="-150" dirty="0">
                <a:solidFill>
                  <a:srgbClr val="000000"/>
                </a:solidFill>
              </a:rPr>
              <a:t> </a:t>
            </a:r>
            <a:r>
              <a:rPr sz="2800" spc="-75" dirty="0">
                <a:solidFill>
                  <a:srgbClr val="000000"/>
                </a:solidFill>
              </a:rPr>
              <a:t>Lot)</a:t>
            </a:r>
            <a:endParaRPr sz="2800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C15BB813-820E-7A8F-DCB3-8574DA7667C6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8502142" y="1519047"/>
              <a:ext cx="3288029" cy="768350"/>
            </a:xfrm>
            <a:custGeom>
              <a:avLst/>
              <a:gdLst/>
              <a:ahLst/>
              <a:cxnLst/>
              <a:rect l="l" t="t" r="r" b="b"/>
              <a:pathLst>
                <a:path w="3288029" h="768350">
                  <a:moveTo>
                    <a:pt x="3226307" y="0"/>
                  </a:moveTo>
                  <a:lnTo>
                    <a:pt x="2909951" y="104775"/>
                  </a:lnTo>
                  <a:lnTo>
                    <a:pt x="2591054" y="200660"/>
                  </a:lnTo>
                  <a:lnTo>
                    <a:pt x="2485643" y="229997"/>
                  </a:lnTo>
                  <a:lnTo>
                    <a:pt x="2271522" y="287274"/>
                  </a:lnTo>
                  <a:lnTo>
                    <a:pt x="2059812" y="340487"/>
                  </a:lnTo>
                  <a:lnTo>
                    <a:pt x="1954656" y="365760"/>
                  </a:lnTo>
                  <a:lnTo>
                    <a:pt x="1639697" y="436244"/>
                  </a:lnTo>
                  <a:lnTo>
                    <a:pt x="1330071" y="498855"/>
                  </a:lnTo>
                  <a:lnTo>
                    <a:pt x="1127378" y="536828"/>
                  </a:lnTo>
                  <a:lnTo>
                    <a:pt x="829309" y="588517"/>
                  </a:lnTo>
                  <a:lnTo>
                    <a:pt x="447928" y="646811"/>
                  </a:lnTo>
                  <a:lnTo>
                    <a:pt x="174751" y="683894"/>
                  </a:lnTo>
                  <a:lnTo>
                    <a:pt x="0" y="705103"/>
                  </a:lnTo>
                  <a:lnTo>
                    <a:pt x="9701" y="720494"/>
                  </a:lnTo>
                  <a:lnTo>
                    <a:pt x="29342" y="751181"/>
                  </a:lnTo>
                  <a:lnTo>
                    <a:pt x="38991" y="766376"/>
                  </a:lnTo>
                  <a:lnTo>
                    <a:pt x="39115" y="766572"/>
                  </a:lnTo>
                  <a:lnTo>
                    <a:pt x="66166" y="767349"/>
                  </a:lnTo>
                  <a:lnTo>
                    <a:pt x="102806" y="767911"/>
                  </a:lnTo>
                  <a:lnTo>
                    <a:pt x="145093" y="767911"/>
                  </a:lnTo>
                  <a:lnTo>
                    <a:pt x="229009" y="766376"/>
                  </a:lnTo>
                  <a:lnTo>
                    <a:pt x="346764" y="762156"/>
                  </a:lnTo>
                  <a:lnTo>
                    <a:pt x="571566" y="749671"/>
                  </a:lnTo>
                  <a:lnTo>
                    <a:pt x="934431" y="722221"/>
                  </a:lnTo>
                  <a:lnTo>
                    <a:pt x="1575466" y="660907"/>
                  </a:lnTo>
                  <a:lnTo>
                    <a:pt x="2295940" y="578375"/>
                  </a:lnTo>
                  <a:lnTo>
                    <a:pt x="2845201" y="505624"/>
                  </a:lnTo>
                  <a:lnTo>
                    <a:pt x="3127267" y="463386"/>
                  </a:lnTo>
                  <a:lnTo>
                    <a:pt x="3288029" y="436752"/>
                  </a:lnTo>
                  <a:lnTo>
                    <a:pt x="3280235" y="379771"/>
                  </a:lnTo>
                  <a:lnTo>
                    <a:pt x="3273959" y="334487"/>
                  </a:lnTo>
                  <a:lnTo>
                    <a:pt x="3264862" y="270500"/>
                  </a:lnTo>
                  <a:lnTo>
                    <a:pt x="3252759" y="189298"/>
                  </a:lnTo>
                  <a:lnTo>
                    <a:pt x="3249394" y="166333"/>
                  </a:lnTo>
                  <a:lnTo>
                    <a:pt x="3245343" y="138048"/>
                  </a:lnTo>
                  <a:lnTo>
                    <a:pt x="3240328" y="102315"/>
                  </a:lnTo>
                  <a:lnTo>
                    <a:pt x="3234075" y="57008"/>
                  </a:lnTo>
                  <a:lnTo>
                    <a:pt x="3226307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269"/>
              <a:ext cx="12192000" cy="6856730"/>
            </a:xfrm>
            <a:custGeom>
              <a:avLst/>
              <a:gdLst/>
              <a:ahLst/>
              <a:cxnLst/>
              <a:rect l="l" t="t" r="r" b="b"/>
              <a:pathLst>
                <a:path w="12192000" h="6856730">
                  <a:moveTo>
                    <a:pt x="12192000" y="0"/>
                  </a:moveTo>
                  <a:lnTo>
                    <a:pt x="0" y="0"/>
                  </a:lnTo>
                  <a:lnTo>
                    <a:pt x="0" y="469900"/>
                  </a:lnTo>
                  <a:lnTo>
                    <a:pt x="0" y="6380480"/>
                  </a:lnTo>
                  <a:lnTo>
                    <a:pt x="0" y="6856730"/>
                  </a:lnTo>
                  <a:lnTo>
                    <a:pt x="12192000" y="6856730"/>
                  </a:lnTo>
                  <a:lnTo>
                    <a:pt x="12192000" y="6380480"/>
                  </a:lnTo>
                  <a:lnTo>
                    <a:pt x="12192000" y="470154"/>
                  </a:lnTo>
                  <a:lnTo>
                    <a:pt x="11709273" y="470154"/>
                  </a:lnTo>
                  <a:lnTo>
                    <a:pt x="11709273" y="1871421"/>
                  </a:lnTo>
                  <a:lnTo>
                    <a:pt x="10971022" y="1981454"/>
                  </a:lnTo>
                  <a:lnTo>
                    <a:pt x="10201148" y="2075180"/>
                  </a:lnTo>
                  <a:lnTo>
                    <a:pt x="9947148" y="2100580"/>
                  </a:lnTo>
                  <a:lnTo>
                    <a:pt x="9434322" y="2146554"/>
                  </a:lnTo>
                  <a:lnTo>
                    <a:pt x="8927973" y="2184654"/>
                  </a:lnTo>
                  <a:lnTo>
                    <a:pt x="8675497" y="2200529"/>
                  </a:lnTo>
                  <a:lnTo>
                    <a:pt x="7926197" y="2237105"/>
                  </a:lnTo>
                  <a:lnTo>
                    <a:pt x="7191248" y="2257679"/>
                  </a:lnTo>
                  <a:lnTo>
                    <a:pt x="6473698" y="2265680"/>
                  </a:lnTo>
                  <a:lnTo>
                    <a:pt x="6006973" y="2264029"/>
                  </a:lnTo>
                  <a:lnTo>
                    <a:pt x="5108448" y="2246630"/>
                  </a:lnTo>
                  <a:lnTo>
                    <a:pt x="4467098" y="2222754"/>
                  </a:lnTo>
                  <a:lnTo>
                    <a:pt x="3665347" y="2179955"/>
                  </a:lnTo>
                  <a:lnTo>
                    <a:pt x="2931922" y="2130679"/>
                  </a:lnTo>
                  <a:lnTo>
                    <a:pt x="2592197" y="2103755"/>
                  </a:lnTo>
                  <a:lnTo>
                    <a:pt x="1979422" y="2046605"/>
                  </a:lnTo>
                  <a:lnTo>
                    <a:pt x="1233360" y="1965579"/>
                  </a:lnTo>
                  <a:lnTo>
                    <a:pt x="863473" y="1921129"/>
                  </a:lnTo>
                  <a:lnTo>
                    <a:pt x="476377" y="1867852"/>
                  </a:lnTo>
                  <a:lnTo>
                    <a:pt x="476377" y="469900"/>
                  </a:lnTo>
                  <a:lnTo>
                    <a:pt x="12192000" y="4699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98252" y="0"/>
              <a:ext cx="760488" cy="12039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437876" y="0"/>
              <a:ext cx="685800" cy="1143000"/>
            </a:xfrm>
            <a:custGeom>
              <a:avLst/>
              <a:gdLst/>
              <a:ahLst/>
              <a:cxnLst/>
              <a:rect l="l" t="t" r="r" b="b"/>
              <a:pathLst>
                <a:path w="685800" h="1143000">
                  <a:moveTo>
                    <a:pt x="685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685800" y="1143000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EFA1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509515" y="4978908"/>
            <a:ext cx="3168015" cy="589280"/>
            <a:chOff x="4509515" y="4978908"/>
            <a:chExt cx="3168015" cy="58928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09515" y="4978908"/>
              <a:ext cx="2071878" cy="58902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34099" y="4978908"/>
              <a:ext cx="1543050" cy="589026"/>
            </a:xfrm>
            <a:prstGeom prst="rect">
              <a:avLst/>
            </a:prstGeom>
          </p:spPr>
        </p:pic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4808982" y="4475226"/>
            <a:ext cx="25736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30" dirty="0">
                <a:solidFill>
                  <a:srgbClr val="CCA092"/>
                </a:solidFill>
                <a:latin typeface="Tahoma"/>
                <a:cs typeface="Tahoma"/>
              </a:rPr>
              <a:t>Thank</a:t>
            </a:r>
            <a:r>
              <a:rPr sz="4000" b="1" spc="-160" dirty="0">
                <a:solidFill>
                  <a:srgbClr val="CCA092"/>
                </a:solidFill>
                <a:latin typeface="Tahoma"/>
                <a:cs typeface="Tahoma"/>
              </a:rPr>
              <a:t> </a:t>
            </a:r>
            <a:r>
              <a:rPr sz="4000" b="1" spc="-25" dirty="0">
                <a:solidFill>
                  <a:srgbClr val="CCA092"/>
                </a:solidFill>
                <a:latin typeface="Tahoma"/>
                <a:cs typeface="Tahoma"/>
              </a:rPr>
              <a:t>you</a:t>
            </a:r>
            <a:endParaRPr sz="40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270503" y="2886455"/>
            <a:ext cx="5745480" cy="1656714"/>
            <a:chOff x="3270503" y="2886455"/>
            <a:chExt cx="5745480" cy="1656714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70503" y="2886455"/>
              <a:ext cx="5745480" cy="165658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14343" y="2994659"/>
              <a:ext cx="5163311" cy="1380744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id="{720E2696-214F-DB3B-41EE-2118F36A4F1C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46604" y="1479791"/>
            <a:ext cx="6703695" cy="535940"/>
            <a:chOff x="2546604" y="1479791"/>
            <a:chExt cx="6703695" cy="5359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46604" y="1479791"/>
              <a:ext cx="5180838" cy="5356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8895" y="1479791"/>
              <a:ext cx="2081022" cy="535698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814573" y="1016634"/>
            <a:ext cx="6172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EDDFDB"/>
                </a:solidFill>
              </a:rPr>
              <a:t>About</a:t>
            </a:r>
            <a:r>
              <a:rPr spc="-195" dirty="0">
                <a:solidFill>
                  <a:srgbClr val="EDDFDB"/>
                </a:solidFill>
              </a:rPr>
              <a:t> </a:t>
            </a:r>
            <a:r>
              <a:rPr dirty="0">
                <a:solidFill>
                  <a:srgbClr val="EDDFDB"/>
                </a:solidFill>
              </a:rPr>
              <a:t>Ara</a:t>
            </a:r>
            <a:r>
              <a:rPr spc="-180" dirty="0">
                <a:solidFill>
                  <a:srgbClr val="EDDFDB"/>
                </a:solidFill>
              </a:rPr>
              <a:t> </a:t>
            </a:r>
            <a:r>
              <a:rPr dirty="0">
                <a:solidFill>
                  <a:srgbClr val="EDDFDB"/>
                </a:solidFill>
              </a:rPr>
              <a:t>Grove</a:t>
            </a:r>
            <a:r>
              <a:rPr spc="-195" dirty="0">
                <a:solidFill>
                  <a:srgbClr val="EDDFDB"/>
                </a:solidFill>
              </a:rPr>
              <a:t> </a:t>
            </a:r>
            <a:r>
              <a:rPr dirty="0">
                <a:solidFill>
                  <a:srgbClr val="EDDFDB"/>
                </a:solidFill>
              </a:rPr>
              <a:t>by</a:t>
            </a:r>
            <a:r>
              <a:rPr spc="-190" dirty="0">
                <a:solidFill>
                  <a:srgbClr val="EDDFDB"/>
                </a:solidFill>
              </a:rPr>
              <a:t> </a:t>
            </a:r>
            <a:r>
              <a:rPr spc="-10" dirty="0">
                <a:solidFill>
                  <a:srgbClr val="EDDFDB"/>
                </a:solidFill>
              </a:rPr>
              <a:t>Epicon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09600" y="2463170"/>
            <a:ext cx="11125200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Batang</a:t>
            </a:r>
            <a:r>
              <a:rPr sz="2000" spc="-1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Kali</a:t>
            </a:r>
            <a:r>
              <a:rPr sz="2000" spc="-1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10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6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55" dirty="0">
                <a:solidFill>
                  <a:srgbClr val="404040"/>
                </a:solidFill>
                <a:latin typeface="Verdana"/>
                <a:cs typeface="Verdana"/>
              </a:rPr>
              <a:t>peaceful</a:t>
            </a:r>
            <a:r>
              <a:rPr sz="2000" spc="-16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404040"/>
                </a:solidFill>
                <a:latin typeface="Verdana"/>
                <a:cs typeface="Verdana"/>
              </a:rPr>
              <a:t>township</a:t>
            </a:r>
            <a:r>
              <a:rPr sz="2000" spc="-1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Hulu</a:t>
            </a:r>
            <a:r>
              <a:rPr sz="2000" spc="-1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404040"/>
                </a:solidFill>
                <a:latin typeface="Verdana"/>
                <a:cs typeface="Verdana"/>
              </a:rPr>
              <a:t>Selangor,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404040"/>
                </a:solidFill>
                <a:latin typeface="Verdana"/>
                <a:cs typeface="Verdana"/>
              </a:rPr>
              <a:t>surrounded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greenery </a:t>
            </a:r>
            <a:r>
              <a:rPr sz="2000" spc="70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45" dirty="0">
                <a:solidFill>
                  <a:srgbClr val="404040"/>
                </a:solidFill>
                <a:latin typeface="Verdana"/>
                <a:cs typeface="Verdana"/>
              </a:rPr>
              <a:t>known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80" dirty="0">
                <a:solidFill>
                  <a:srgbClr val="404040"/>
                </a:solidFill>
                <a:latin typeface="Verdana"/>
                <a:cs typeface="Verdana"/>
              </a:rPr>
              <a:t>its</a:t>
            </a:r>
            <a:r>
              <a:rPr sz="2000" spc="-1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404040"/>
                </a:solidFill>
                <a:latin typeface="Verdana"/>
                <a:cs typeface="Verdana"/>
              </a:rPr>
              <a:t>relaxing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35" dirty="0">
                <a:solidFill>
                  <a:srgbClr val="404040"/>
                </a:solidFill>
                <a:latin typeface="Verdana"/>
                <a:cs typeface="Verdana"/>
              </a:rPr>
              <a:t>small-</a:t>
            </a:r>
            <a:r>
              <a:rPr sz="2000" spc="-20" dirty="0">
                <a:solidFill>
                  <a:srgbClr val="404040"/>
                </a:solidFill>
                <a:latin typeface="Verdana"/>
                <a:cs typeface="Verdana"/>
              </a:rPr>
              <a:t>town</a:t>
            </a:r>
            <a:r>
              <a:rPr sz="2000" spc="-1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lifestyle.</a:t>
            </a:r>
            <a:r>
              <a:rPr sz="2000" spc="-1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20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00" dirty="0">
                <a:solidFill>
                  <a:srgbClr val="404040"/>
                </a:solidFill>
                <a:latin typeface="Verdana"/>
                <a:cs typeface="Verdana"/>
              </a:rPr>
              <a:t>good</a:t>
            </a:r>
            <a:r>
              <a:rPr sz="20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Verdana"/>
                <a:cs typeface="Verdana"/>
              </a:rPr>
              <a:t>connectivity</a:t>
            </a:r>
            <a:r>
              <a:rPr sz="2000" spc="-1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40" dirty="0">
                <a:solidFill>
                  <a:srgbClr val="404040"/>
                </a:solidFill>
                <a:latin typeface="Verdana"/>
                <a:cs typeface="Verdana"/>
              </a:rPr>
              <a:t>and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convenient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access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20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404040"/>
                </a:solidFill>
                <a:latin typeface="Verdana"/>
                <a:cs typeface="Verdana"/>
              </a:rPr>
              <a:t>daily</a:t>
            </a:r>
            <a:r>
              <a:rPr sz="20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404040"/>
                </a:solidFill>
                <a:latin typeface="Verdana"/>
                <a:cs typeface="Verdana"/>
              </a:rPr>
              <a:t>amenities,</a:t>
            </a:r>
            <a:r>
              <a:rPr sz="2000" spc="-1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it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offers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85" dirty="0">
                <a:solidFill>
                  <a:srgbClr val="404040"/>
                </a:solidFill>
                <a:latin typeface="Verdana"/>
                <a:cs typeface="Verdana"/>
              </a:rPr>
              <a:t>families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6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85" dirty="0">
                <a:solidFill>
                  <a:srgbClr val="404040"/>
                </a:solidFill>
                <a:latin typeface="Verdana"/>
                <a:cs typeface="Verdana"/>
              </a:rPr>
              <a:t>balanced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living </a:t>
            </a:r>
            <a:r>
              <a:rPr sz="2000" spc="-50" dirty="0">
                <a:solidFill>
                  <a:srgbClr val="404040"/>
                </a:solidFill>
                <a:latin typeface="Verdana"/>
                <a:cs typeface="Verdana"/>
              </a:rPr>
              <a:t>environment</a:t>
            </a:r>
            <a:r>
              <a:rPr sz="20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between</a:t>
            </a:r>
            <a:r>
              <a:rPr sz="20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404040"/>
                </a:solidFill>
                <a:latin typeface="Verdana"/>
                <a:cs typeface="Verdana"/>
              </a:rPr>
              <a:t>nature</a:t>
            </a:r>
            <a:r>
              <a:rPr sz="20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70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2000" spc="-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404040"/>
                </a:solidFill>
                <a:latin typeface="Verdana"/>
                <a:cs typeface="Verdana"/>
              </a:rPr>
              <a:t>city</a:t>
            </a:r>
            <a:r>
              <a:rPr sz="2000" spc="-7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convenience.</a:t>
            </a:r>
            <a:r>
              <a:rPr sz="20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45" dirty="0">
                <a:solidFill>
                  <a:srgbClr val="404040"/>
                </a:solidFill>
                <a:latin typeface="Verdana"/>
                <a:cs typeface="Verdana"/>
              </a:rPr>
              <a:t>Its</a:t>
            </a:r>
            <a:r>
              <a:rPr sz="2000" spc="-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close</a:t>
            </a:r>
            <a:r>
              <a:rPr sz="2000" spc="-7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distance</a:t>
            </a:r>
            <a:r>
              <a:rPr sz="2000" spc="-7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Verdana"/>
                <a:cs typeface="Verdana"/>
              </a:rPr>
              <a:t>to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Genting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404040"/>
                </a:solidFill>
                <a:latin typeface="Verdana"/>
                <a:cs typeface="Verdana"/>
              </a:rPr>
              <a:t>Highlands</a:t>
            </a:r>
            <a:r>
              <a:rPr sz="2000" spc="-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404040"/>
                </a:solidFill>
                <a:latin typeface="Verdana"/>
                <a:cs typeface="Verdana"/>
              </a:rPr>
              <a:t>also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404040"/>
                </a:solidFill>
                <a:latin typeface="Verdana"/>
                <a:cs typeface="Verdana"/>
              </a:rPr>
              <a:t>makes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it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60" dirty="0">
                <a:solidFill>
                  <a:srgbClr val="404040"/>
                </a:solidFill>
                <a:latin typeface="Verdana"/>
                <a:cs typeface="Verdana"/>
              </a:rPr>
              <a:t>an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Verdana"/>
                <a:cs typeface="Verdana"/>
              </a:rPr>
              <a:t>attractive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location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85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weekend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leisure </a:t>
            </a:r>
            <a:r>
              <a:rPr sz="2000" spc="70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2000" spc="-1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recreation.</a:t>
            </a:r>
            <a:endParaRPr sz="20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61650" y="570992"/>
            <a:ext cx="222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7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D6F42EC4-2D6E-EAFB-B569-8E26ED9BCD6B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07C84101-EB61-5D20-8A2C-B6597BCD37AE}"/>
              </a:ext>
            </a:extLst>
          </p:cNvPr>
          <p:cNvSpPr txBox="1"/>
          <p:nvPr/>
        </p:nvSpPr>
        <p:spPr>
          <a:xfrm>
            <a:off x="609601" y="4150976"/>
            <a:ext cx="11125200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381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Ara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Grove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20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Epicon</a:t>
            </a:r>
            <a:r>
              <a:rPr sz="20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15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6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404040"/>
                </a:solidFill>
                <a:latin typeface="Verdana"/>
                <a:cs typeface="Verdana"/>
              </a:rPr>
              <a:t>tranquil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404040"/>
                </a:solidFill>
                <a:latin typeface="Verdana"/>
                <a:cs typeface="Verdana"/>
              </a:rPr>
              <a:t>residential</a:t>
            </a:r>
            <a:r>
              <a:rPr sz="2000" spc="-1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development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95" dirty="0">
                <a:solidFill>
                  <a:srgbClr val="404040"/>
                </a:solidFill>
                <a:latin typeface="Verdana"/>
                <a:cs typeface="Verdana"/>
              </a:rPr>
              <a:t>set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85" dirty="0">
                <a:solidFill>
                  <a:srgbClr val="404040"/>
                </a:solidFill>
                <a:latin typeface="Verdana"/>
                <a:cs typeface="Verdana"/>
              </a:rPr>
              <a:t>within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6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Verdana"/>
                <a:cs typeface="Verdana"/>
              </a:rPr>
              <a:t>lush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green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65" dirty="0">
                <a:solidFill>
                  <a:srgbClr val="404040"/>
                </a:solidFill>
                <a:latin typeface="Verdana"/>
                <a:cs typeface="Verdana"/>
              </a:rPr>
              <a:t>environment,</a:t>
            </a:r>
            <a:r>
              <a:rPr sz="2000" spc="-1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designed</a:t>
            </a:r>
            <a:r>
              <a:rPr sz="20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404040"/>
                </a:solidFill>
                <a:latin typeface="Verdana"/>
                <a:cs typeface="Verdana"/>
              </a:rPr>
              <a:t>as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6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calm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404040"/>
                </a:solidFill>
                <a:latin typeface="Verdana"/>
                <a:cs typeface="Verdana"/>
              </a:rPr>
              <a:t>retreat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from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busy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35" dirty="0">
                <a:solidFill>
                  <a:srgbClr val="404040"/>
                </a:solidFill>
                <a:latin typeface="Verdana"/>
                <a:cs typeface="Verdana"/>
              </a:rPr>
              <a:t>city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95" dirty="0">
                <a:solidFill>
                  <a:srgbClr val="404040"/>
                </a:solidFill>
                <a:latin typeface="Verdana"/>
                <a:cs typeface="Verdana"/>
              </a:rPr>
              <a:t>life.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Covering </a:t>
            </a:r>
            <a:r>
              <a:rPr sz="2000" spc="-35" dirty="0">
                <a:solidFill>
                  <a:srgbClr val="404040"/>
                </a:solidFill>
                <a:latin typeface="Verdana"/>
                <a:cs typeface="Verdana"/>
              </a:rPr>
              <a:t>approximately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75" dirty="0">
                <a:solidFill>
                  <a:srgbClr val="404040"/>
                </a:solidFill>
                <a:latin typeface="Verdana"/>
                <a:cs typeface="Verdana"/>
              </a:rPr>
              <a:t>72.14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35" dirty="0">
                <a:solidFill>
                  <a:srgbClr val="404040"/>
                </a:solidFill>
                <a:latin typeface="Verdana"/>
                <a:cs typeface="Verdana"/>
              </a:rPr>
              <a:t>acres,</a:t>
            </a:r>
            <a:r>
              <a:rPr sz="20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development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404040"/>
                </a:solidFill>
                <a:latin typeface="Verdana"/>
                <a:cs typeface="Verdana"/>
              </a:rPr>
              <a:t>features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70" dirty="0">
                <a:solidFill>
                  <a:srgbClr val="404040"/>
                </a:solidFill>
                <a:latin typeface="Verdana"/>
                <a:cs typeface="Verdana"/>
              </a:rPr>
              <a:t>879</a:t>
            </a:r>
            <a:r>
              <a:rPr sz="2000" spc="-100" dirty="0">
                <a:solidFill>
                  <a:srgbClr val="404040"/>
                </a:solidFill>
                <a:latin typeface="Verdana"/>
                <a:cs typeface="Verdana"/>
              </a:rPr>
              <a:t> single-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storey terrace</a:t>
            </a:r>
            <a:r>
              <a:rPr sz="2000" spc="-1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Verdana"/>
                <a:cs typeface="Verdana"/>
              </a:rPr>
              <a:t>homes</a:t>
            </a:r>
            <a:r>
              <a:rPr sz="20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planned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85" dirty="0">
                <a:solidFill>
                  <a:srgbClr val="404040"/>
                </a:solidFill>
                <a:latin typeface="Verdana"/>
                <a:cs typeface="Verdana"/>
              </a:rPr>
              <a:t>for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comfortable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80" dirty="0">
                <a:solidFill>
                  <a:srgbClr val="404040"/>
                </a:solidFill>
                <a:latin typeface="Verdana"/>
                <a:cs typeface="Verdana"/>
              </a:rPr>
              <a:t>family</a:t>
            </a:r>
            <a:r>
              <a:rPr sz="20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404040"/>
                </a:solidFill>
                <a:latin typeface="Verdana"/>
                <a:cs typeface="Verdana"/>
              </a:rPr>
              <a:t>living.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At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404040"/>
                </a:solidFill>
                <a:latin typeface="Verdana"/>
                <a:cs typeface="Verdana"/>
              </a:rPr>
              <a:t>heart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Verdana"/>
                <a:cs typeface="Verdana"/>
              </a:rPr>
              <a:t>the </a:t>
            </a:r>
            <a:r>
              <a:rPr sz="2000" spc="-35" dirty="0">
                <a:solidFill>
                  <a:srgbClr val="404040"/>
                </a:solidFill>
                <a:latin typeface="Verdana"/>
                <a:cs typeface="Verdana"/>
              </a:rPr>
              <a:t>community</a:t>
            </a:r>
            <a:r>
              <a:rPr sz="2000" spc="-1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15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6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central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Verdana"/>
                <a:cs typeface="Verdana"/>
              </a:rPr>
              <a:t>park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Verdana"/>
                <a:cs typeface="Verdana"/>
              </a:rPr>
              <a:t>where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residents</a:t>
            </a:r>
            <a:r>
              <a:rPr sz="2000" spc="-1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25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20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404040"/>
                </a:solidFill>
                <a:latin typeface="Verdana"/>
                <a:cs typeface="Verdana"/>
              </a:rPr>
              <a:t>relax,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connect,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70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enjoy </a:t>
            </a:r>
            <a:r>
              <a:rPr sz="2000" spc="-40" dirty="0">
                <a:solidFill>
                  <a:srgbClr val="404040"/>
                </a:solidFill>
                <a:latin typeface="Verdana"/>
                <a:cs typeface="Verdana"/>
              </a:rPr>
              <a:t>nature</a:t>
            </a:r>
            <a:r>
              <a:rPr sz="2000" spc="-16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404040"/>
                </a:solidFill>
                <a:latin typeface="Verdana"/>
                <a:cs typeface="Verdana"/>
              </a:rPr>
              <a:t>together.</a:t>
            </a:r>
            <a:r>
              <a:rPr sz="2000" spc="-1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Ara</a:t>
            </a:r>
            <a:r>
              <a:rPr sz="2000" spc="-1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Grove</a:t>
            </a:r>
            <a:r>
              <a:rPr sz="2000" spc="-1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15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20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40" dirty="0">
                <a:solidFill>
                  <a:srgbClr val="404040"/>
                </a:solidFill>
                <a:latin typeface="Verdana"/>
                <a:cs typeface="Verdana"/>
              </a:rPr>
              <a:t>more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than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85" dirty="0">
                <a:solidFill>
                  <a:srgbClr val="404040"/>
                </a:solidFill>
                <a:latin typeface="Verdana"/>
                <a:cs typeface="Verdana"/>
              </a:rPr>
              <a:t>just</a:t>
            </a:r>
            <a:r>
              <a:rPr sz="2000" spc="-1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6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60" dirty="0">
                <a:solidFill>
                  <a:srgbClr val="404040"/>
                </a:solidFill>
                <a:latin typeface="Verdana"/>
                <a:cs typeface="Verdana"/>
              </a:rPr>
              <a:t>housing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development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—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it</a:t>
            </a:r>
            <a:r>
              <a:rPr sz="200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15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14" dirty="0">
                <a:solidFill>
                  <a:srgbClr val="404040"/>
                </a:solidFill>
                <a:latin typeface="Verdana"/>
                <a:cs typeface="Verdana"/>
              </a:rPr>
              <a:t>a </a:t>
            </a:r>
            <a:r>
              <a:rPr sz="2000" spc="95" dirty="0">
                <a:solidFill>
                  <a:srgbClr val="404040"/>
                </a:solidFill>
                <a:latin typeface="Verdana"/>
                <a:cs typeface="Verdana"/>
              </a:rPr>
              <a:t>place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Verdana"/>
                <a:cs typeface="Verdana"/>
              </a:rPr>
              <a:t>where</a:t>
            </a:r>
            <a:r>
              <a:rPr sz="20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85" dirty="0">
                <a:solidFill>
                  <a:srgbClr val="404040"/>
                </a:solidFill>
                <a:latin typeface="Verdana"/>
                <a:cs typeface="Verdana"/>
              </a:rPr>
              <a:t>families</a:t>
            </a:r>
            <a:r>
              <a:rPr sz="2000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25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0"/>
                </a:solidFill>
                <a:latin typeface="Verdana"/>
                <a:cs typeface="Verdana"/>
              </a:rPr>
              <a:t>create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404040"/>
                </a:solidFill>
                <a:latin typeface="Verdana"/>
                <a:cs typeface="Verdana"/>
              </a:rPr>
              <a:t>lasting</a:t>
            </a:r>
            <a:r>
              <a:rPr sz="20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404040"/>
                </a:solidFill>
                <a:latin typeface="Verdana"/>
                <a:cs typeface="Verdana"/>
              </a:rPr>
              <a:t>memories</a:t>
            </a:r>
            <a:r>
              <a:rPr sz="2000" spc="-1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70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2000" spc="-11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55" dirty="0">
                <a:solidFill>
                  <a:srgbClr val="404040"/>
                </a:solidFill>
                <a:latin typeface="Verdana"/>
                <a:cs typeface="Verdana"/>
              </a:rPr>
              <a:t>enjoy</a:t>
            </a:r>
            <a:r>
              <a:rPr sz="20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165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20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40" dirty="0">
                <a:solidFill>
                  <a:srgbClr val="404040"/>
                </a:solidFill>
                <a:latin typeface="Verdana"/>
                <a:cs typeface="Verdana"/>
              </a:rPr>
              <a:t>peaceful </a:t>
            </a:r>
            <a:r>
              <a:rPr sz="2000" spc="-10" dirty="0">
                <a:solidFill>
                  <a:srgbClr val="404040"/>
                </a:solidFill>
                <a:latin typeface="Verdana"/>
                <a:cs typeface="Verdana"/>
              </a:rPr>
              <a:t>lifestyle.</a:t>
            </a:r>
            <a:endParaRPr sz="20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8502142" y="1519047"/>
              <a:ext cx="3288029" cy="768350"/>
            </a:xfrm>
            <a:custGeom>
              <a:avLst/>
              <a:gdLst/>
              <a:ahLst/>
              <a:cxnLst/>
              <a:rect l="l" t="t" r="r" b="b"/>
              <a:pathLst>
                <a:path w="3288029" h="768350">
                  <a:moveTo>
                    <a:pt x="3226307" y="0"/>
                  </a:moveTo>
                  <a:lnTo>
                    <a:pt x="2909951" y="104775"/>
                  </a:lnTo>
                  <a:lnTo>
                    <a:pt x="2591054" y="200660"/>
                  </a:lnTo>
                  <a:lnTo>
                    <a:pt x="2485643" y="229997"/>
                  </a:lnTo>
                  <a:lnTo>
                    <a:pt x="2271522" y="287274"/>
                  </a:lnTo>
                  <a:lnTo>
                    <a:pt x="2059812" y="340487"/>
                  </a:lnTo>
                  <a:lnTo>
                    <a:pt x="1954656" y="365760"/>
                  </a:lnTo>
                  <a:lnTo>
                    <a:pt x="1639697" y="436244"/>
                  </a:lnTo>
                  <a:lnTo>
                    <a:pt x="1330071" y="498855"/>
                  </a:lnTo>
                  <a:lnTo>
                    <a:pt x="1127378" y="536828"/>
                  </a:lnTo>
                  <a:lnTo>
                    <a:pt x="829309" y="588517"/>
                  </a:lnTo>
                  <a:lnTo>
                    <a:pt x="447928" y="646811"/>
                  </a:lnTo>
                  <a:lnTo>
                    <a:pt x="174751" y="683894"/>
                  </a:lnTo>
                  <a:lnTo>
                    <a:pt x="0" y="705103"/>
                  </a:lnTo>
                  <a:lnTo>
                    <a:pt x="9701" y="720494"/>
                  </a:lnTo>
                  <a:lnTo>
                    <a:pt x="29342" y="751181"/>
                  </a:lnTo>
                  <a:lnTo>
                    <a:pt x="38991" y="766376"/>
                  </a:lnTo>
                  <a:lnTo>
                    <a:pt x="39115" y="766572"/>
                  </a:lnTo>
                  <a:lnTo>
                    <a:pt x="66166" y="767349"/>
                  </a:lnTo>
                  <a:lnTo>
                    <a:pt x="102806" y="767911"/>
                  </a:lnTo>
                  <a:lnTo>
                    <a:pt x="145093" y="767911"/>
                  </a:lnTo>
                  <a:lnTo>
                    <a:pt x="229009" y="766376"/>
                  </a:lnTo>
                  <a:lnTo>
                    <a:pt x="346764" y="762156"/>
                  </a:lnTo>
                  <a:lnTo>
                    <a:pt x="571566" y="749671"/>
                  </a:lnTo>
                  <a:lnTo>
                    <a:pt x="934431" y="722221"/>
                  </a:lnTo>
                  <a:lnTo>
                    <a:pt x="1575466" y="660907"/>
                  </a:lnTo>
                  <a:lnTo>
                    <a:pt x="2295940" y="578375"/>
                  </a:lnTo>
                  <a:lnTo>
                    <a:pt x="2845201" y="505624"/>
                  </a:lnTo>
                  <a:lnTo>
                    <a:pt x="3127267" y="463386"/>
                  </a:lnTo>
                  <a:lnTo>
                    <a:pt x="3288029" y="436752"/>
                  </a:lnTo>
                  <a:lnTo>
                    <a:pt x="3280235" y="379771"/>
                  </a:lnTo>
                  <a:lnTo>
                    <a:pt x="3273959" y="334487"/>
                  </a:lnTo>
                  <a:lnTo>
                    <a:pt x="3264862" y="270500"/>
                  </a:lnTo>
                  <a:lnTo>
                    <a:pt x="3252759" y="189298"/>
                  </a:lnTo>
                  <a:lnTo>
                    <a:pt x="3249394" y="166333"/>
                  </a:lnTo>
                  <a:lnTo>
                    <a:pt x="3245343" y="138048"/>
                  </a:lnTo>
                  <a:lnTo>
                    <a:pt x="3240328" y="102315"/>
                  </a:lnTo>
                  <a:lnTo>
                    <a:pt x="3234075" y="57008"/>
                  </a:lnTo>
                  <a:lnTo>
                    <a:pt x="3226307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269"/>
              <a:ext cx="12192000" cy="6856730"/>
            </a:xfrm>
            <a:custGeom>
              <a:avLst/>
              <a:gdLst/>
              <a:ahLst/>
              <a:cxnLst/>
              <a:rect l="l" t="t" r="r" b="b"/>
              <a:pathLst>
                <a:path w="12192000" h="6856730">
                  <a:moveTo>
                    <a:pt x="12192000" y="0"/>
                  </a:moveTo>
                  <a:lnTo>
                    <a:pt x="0" y="0"/>
                  </a:lnTo>
                  <a:lnTo>
                    <a:pt x="0" y="469900"/>
                  </a:lnTo>
                  <a:lnTo>
                    <a:pt x="0" y="6380480"/>
                  </a:lnTo>
                  <a:lnTo>
                    <a:pt x="0" y="6856730"/>
                  </a:lnTo>
                  <a:lnTo>
                    <a:pt x="12192000" y="6856730"/>
                  </a:lnTo>
                  <a:lnTo>
                    <a:pt x="12192000" y="6380480"/>
                  </a:lnTo>
                  <a:lnTo>
                    <a:pt x="12192000" y="470154"/>
                  </a:lnTo>
                  <a:lnTo>
                    <a:pt x="11709273" y="470154"/>
                  </a:lnTo>
                  <a:lnTo>
                    <a:pt x="11709273" y="1871421"/>
                  </a:lnTo>
                  <a:lnTo>
                    <a:pt x="10971022" y="1981454"/>
                  </a:lnTo>
                  <a:lnTo>
                    <a:pt x="10201148" y="2075180"/>
                  </a:lnTo>
                  <a:lnTo>
                    <a:pt x="9947148" y="2100580"/>
                  </a:lnTo>
                  <a:lnTo>
                    <a:pt x="9434322" y="2146554"/>
                  </a:lnTo>
                  <a:lnTo>
                    <a:pt x="8927973" y="2184654"/>
                  </a:lnTo>
                  <a:lnTo>
                    <a:pt x="8675497" y="2200529"/>
                  </a:lnTo>
                  <a:lnTo>
                    <a:pt x="7926197" y="2237105"/>
                  </a:lnTo>
                  <a:lnTo>
                    <a:pt x="7191248" y="2257679"/>
                  </a:lnTo>
                  <a:lnTo>
                    <a:pt x="6473698" y="2265680"/>
                  </a:lnTo>
                  <a:lnTo>
                    <a:pt x="6006973" y="2264029"/>
                  </a:lnTo>
                  <a:lnTo>
                    <a:pt x="5108448" y="2246630"/>
                  </a:lnTo>
                  <a:lnTo>
                    <a:pt x="4467098" y="2222754"/>
                  </a:lnTo>
                  <a:lnTo>
                    <a:pt x="3665347" y="2179955"/>
                  </a:lnTo>
                  <a:lnTo>
                    <a:pt x="2931922" y="2130679"/>
                  </a:lnTo>
                  <a:lnTo>
                    <a:pt x="2592197" y="2103755"/>
                  </a:lnTo>
                  <a:lnTo>
                    <a:pt x="1979422" y="2046605"/>
                  </a:lnTo>
                  <a:lnTo>
                    <a:pt x="1233360" y="1965579"/>
                  </a:lnTo>
                  <a:lnTo>
                    <a:pt x="863473" y="1921129"/>
                  </a:lnTo>
                  <a:lnTo>
                    <a:pt x="476377" y="1867852"/>
                  </a:lnTo>
                  <a:lnTo>
                    <a:pt x="476377" y="469900"/>
                  </a:lnTo>
                  <a:lnTo>
                    <a:pt x="12192000" y="4699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98252" y="0"/>
              <a:ext cx="760488" cy="12039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437876" y="0"/>
              <a:ext cx="685800" cy="1143000"/>
            </a:xfrm>
            <a:custGeom>
              <a:avLst/>
              <a:gdLst/>
              <a:ahLst/>
              <a:cxnLst/>
              <a:rect l="l" t="t" r="r" b="b"/>
              <a:pathLst>
                <a:path w="685800" h="1143000">
                  <a:moveTo>
                    <a:pt x="685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685800" y="1143000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EFA1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246632" y="581611"/>
            <a:ext cx="10306050" cy="604139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R="673100" algn="r">
              <a:lnSpc>
                <a:spcPct val="100000"/>
              </a:lnSpc>
              <a:spcBef>
                <a:spcPts val="10"/>
              </a:spcBef>
            </a:pPr>
            <a:r>
              <a:rPr sz="2800" spc="-50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r>
              <a:rPr sz="3600" spc="-10" dirty="0">
                <a:solidFill>
                  <a:srgbClr val="FAEDC8"/>
                </a:solidFill>
                <a:latin typeface="Verdana"/>
                <a:cs typeface="Verdana"/>
              </a:rPr>
              <a:t>Location</a:t>
            </a:r>
            <a:endParaRPr sz="3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3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3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3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3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3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36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3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400"/>
              </a:spcBef>
            </a:pPr>
            <a:endParaRPr sz="3600">
              <a:latin typeface="Verdana"/>
              <a:cs typeface="Verdana"/>
            </a:endParaRPr>
          </a:p>
          <a:p>
            <a:pPr algn="r">
              <a:lnSpc>
                <a:spcPct val="100000"/>
              </a:lnSpc>
            </a:pPr>
            <a:r>
              <a:rPr sz="1000" b="1" spc="-10" dirty="0">
                <a:solidFill>
                  <a:srgbClr val="EFA12D"/>
                </a:solidFill>
                <a:latin typeface="Tahoma"/>
                <a:cs typeface="Tahoma"/>
              </a:rPr>
              <a:t>7/31/2026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799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478786" cy="959358"/>
            </a:xfrm>
            <a:prstGeom prst="rect">
              <a:avLst/>
            </a:prstGeom>
          </p:spPr>
        </p:pic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224739" y="72974"/>
            <a:ext cx="19697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0000"/>
                </a:solidFill>
              </a:rPr>
              <a:t>Location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1502E159-E476-4B75-20C8-511AD7F8AE56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055557" y="4979203"/>
              <a:ext cx="242570" cy="396240"/>
            </a:xfrm>
            <a:custGeom>
              <a:avLst/>
              <a:gdLst/>
              <a:ahLst/>
              <a:cxnLst/>
              <a:rect l="l" t="t" r="r" b="b"/>
              <a:pathLst>
                <a:path w="242570" h="396239">
                  <a:moveTo>
                    <a:pt x="121107" y="0"/>
                  </a:moveTo>
                  <a:lnTo>
                    <a:pt x="64192" y="14117"/>
                  </a:lnTo>
                  <a:lnTo>
                    <a:pt x="20378" y="53560"/>
                  </a:lnTo>
                  <a:lnTo>
                    <a:pt x="0" y="108575"/>
                  </a:lnTo>
                  <a:lnTo>
                    <a:pt x="109" y="122256"/>
                  </a:lnTo>
                  <a:lnTo>
                    <a:pt x="236" y="138048"/>
                  </a:lnTo>
                  <a:lnTo>
                    <a:pt x="7569" y="167084"/>
                  </a:lnTo>
                  <a:lnTo>
                    <a:pt x="62883" y="289340"/>
                  </a:lnTo>
                  <a:lnTo>
                    <a:pt x="110627" y="389474"/>
                  </a:lnTo>
                  <a:lnTo>
                    <a:pt x="112374" y="393549"/>
                  </a:lnTo>
                  <a:lnTo>
                    <a:pt x="116450" y="395878"/>
                  </a:lnTo>
                  <a:lnTo>
                    <a:pt x="125766" y="395878"/>
                  </a:lnTo>
                  <a:lnTo>
                    <a:pt x="129842" y="393549"/>
                  </a:lnTo>
                  <a:lnTo>
                    <a:pt x="131588" y="389474"/>
                  </a:lnTo>
                  <a:lnTo>
                    <a:pt x="179333" y="289340"/>
                  </a:lnTo>
                  <a:lnTo>
                    <a:pt x="231222" y="174652"/>
                  </a:lnTo>
                  <a:lnTo>
                    <a:pt x="121108" y="174652"/>
                  </a:lnTo>
                  <a:lnTo>
                    <a:pt x="100638" y="170558"/>
                  </a:lnTo>
                  <a:lnTo>
                    <a:pt x="83989" y="159370"/>
                  </a:lnTo>
                  <a:lnTo>
                    <a:pt x="72799" y="142723"/>
                  </a:lnTo>
                  <a:lnTo>
                    <a:pt x="68705" y="122256"/>
                  </a:lnTo>
                  <a:lnTo>
                    <a:pt x="72799" y="101789"/>
                  </a:lnTo>
                  <a:lnTo>
                    <a:pt x="83989" y="85143"/>
                  </a:lnTo>
                  <a:lnTo>
                    <a:pt x="100638" y="73954"/>
                  </a:lnTo>
                  <a:lnTo>
                    <a:pt x="121107" y="69860"/>
                  </a:lnTo>
                  <a:lnTo>
                    <a:pt x="230246" y="69860"/>
                  </a:lnTo>
                  <a:lnTo>
                    <a:pt x="221837" y="53560"/>
                  </a:lnTo>
                  <a:lnTo>
                    <a:pt x="202168" y="30946"/>
                  </a:lnTo>
                  <a:lnTo>
                    <a:pt x="178022" y="14117"/>
                  </a:lnTo>
                  <a:lnTo>
                    <a:pt x="150602" y="3620"/>
                  </a:lnTo>
                  <a:lnTo>
                    <a:pt x="121107" y="0"/>
                  </a:lnTo>
                  <a:close/>
                </a:path>
                <a:path w="242570" h="396239">
                  <a:moveTo>
                    <a:pt x="230246" y="69860"/>
                  </a:moveTo>
                  <a:lnTo>
                    <a:pt x="121107" y="69860"/>
                  </a:lnTo>
                  <a:lnTo>
                    <a:pt x="141577" y="73954"/>
                  </a:lnTo>
                  <a:lnTo>
                    <a:pt x="158226" y="85143"/>
                  </a:lnTo>
                  <a:lnTo>
                    <a:pt x="169416" y="101789"/>
                  </a:lnTo>
                  <a:lnTo>
                    <a:pt x="173510" y="122256"/>
                  </a:lnTo>
                  <a:lnTo>
                    <a:pt x="169416" y="142723"/>
                  </a:lnTo>
                  <a:lnTo>
                    <a:pt x="158226" y="159370"/>
                  </a:lnTo>
                  <a:lnTo>
                    <a:pt x="141577" y="170558"/>
                  </a:lnTo>
                  <a:lnTo>
                    <a:pt x="121108" y="174652"/>
                  </a:lnTo>
                  <a:lnTo>
                    <a:pt x="231222" y="174652"/>
                  </a:lnTo>
                  <a:lnTo>
                    <a:pt x="234646" y="167084"/>
                  </a:lnTo>
                  <a:lnTo>
                    <a:pt x="241979" y="138048"/>
                  </a:lnTo>
                  <a:lnTo>
                    <a:pt x="242106" y="122256"/>
                  </a:lnTo>
                  <a:lnTo>
                    <a:pt x="242215" y="108575"/>
                  </a:lnTo>
                  <a:lnTo>
                    <a:pt x="235465" y="79976"/>
                  </a:lnTo>
                  <a:lnTo>
                    <a:pt x="230246" y="69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60526" cy="95935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1416" y="0"/>
              <a:ext cx="2670810" cy="95935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34055" y="0"/>
              <a:ext cx="826769" cy="95935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90672" y="0"/>
              <a:ext cx="3464814" cy="959358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78739" y="73278"/>
            <a:ext cx="61912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4" dirty="0">
                <a:solidFill>
                  <a:srgbClr val="FFFFFF"/>
                </a:solidFill>
              </a:rPr>
              <a:t>Site</a:t>
            </a:r>
            <a:r>
              <a:rPr spc="-45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Location</a:t>
            </a:r>
            <a:r>
              <a:rPr spc="-195" dirty="0">
                <a:solidFill>
                  <a:srgbClr val="FFFFFF"/>
                </a:solidFill>
              </a:rPr>
              <a:t> </a:t>
            </a:r>
            <a:r>
              <a:rPr spc="-505" dirty="0">
                <a:solidFill>
                  <a:srgbClr val="FFFFFF"/>
                </a:solidFill>
              </a:rPr>
              <a:t>–</a:t>
            </a:r>
            <a:r>
              <a:rPr spc="-210" dirty="0">
                <a:solidFill>
                  <a:srgbClr val="FFFFFF"/>
                </a:solidFill>
              </a:rPr>
              <a:t> </a:t>
            </a:r>
            <a:r>
              <a:rPr spc="125" dirty="0">
                <a:solidFill>
                  <a:srgbClr val="FFFFFF"/>
                </a:solidFill>
              </a:rPr>
              <a:t>Google</a:t>
            </a:r>
            <a:r>
              <a:rPr spc="-220" dirty="0">
                <a:solidFill>
                  <a:srgbClr val="FFFFFF"/>
                </a:solidFill>
              </a:rPr>
              <a:t> </a:t>
            </a:r>
            <a:r>
              <a:rPr spc="215" dirty="0">
                <a:solidFill>
                  <a:srgbClr val="FFFFFF"/>
                </a:solidFill>
              </a:rPr>
              <a:t>Map</a:t>
            </a:r>
          </a:p>
        </p:txBody>
      </p:sp>
      <p:sp>
        <p:nvSpPr>
          <p:cNvPr id="10" name="object 10"/>
          <p:cNvSpPr/>
          <p:nvPr/>
        </p:nvSpPr>
        <p:spPr>
          <a:xfrm>
            <a:off x="5140762" y="4178808"/>
            <a:ext cx="3084830" cy="2628900"/>
          </a:xfrm>
          <a:custGeom>
            <a:avLst/>
            <a:gdLst/>
            <a:ahLst/>
            <a:cxnLst/>
            <a:rect l="l" t="t" r="r" b="b"/>
            <a:pathLst>
              <a:path w="3084829" h="2628900">
                <a:moveTo>
                  <a:pt x="1617669" y="0"/>
                </a:moveTo>
                <a:lnTo>
                  <a:pt x="3084265" y="0"/>
                </a:lnTo>
                <a:lnTo>
                  <a:pt x="3084265" y="2602080"/>
                </a:lnTo>
                <a:lnTo>
                  <a:pt x="210255" y="2628900"/>
                </a:lnTo>
                <a:lnTo>
                  <a:pt x="154100" y="2618860"/>
                </a:lnTo>
                <a:lnTo>
                  <a:pt x="107787" y="2605851"/>
                </a:lnTo>
                <a:lnTo>
                  <a:pt x="70662" y="2590128"/>
                </a:lnTo>
                <a:lnTo>
                  <a:pt x="21364" y="2551557"/>
                </a:lnTo>
                <a:lnTo>
                  <a:pt x="981" y="2505185"/>
                </a:lnTo>
                <a:lnTo>
                  <a:pt x="0" y="2479711"/>
                </a:lnTo>
                <a:lnTo>
                  <a:pt x="4287" y="2453052"/>
                </a:lnTo>
                <a:lnTo>
                  <a:pt x="26058" y="2397194"/>
                </a:lnTo>
                <a:lnTo>
                  <a:pt x="61067" y="2339650"/>
                </a:lnTo>
                <a:lnTo>
                  <a:pt x="104089" y="2282459"/>
                </a:lnTo>
                <a:lnTo>
                  <a:pt x="149898" y="2227660"/>
                </a:lnTo>
                <a:lnTo>
                  <a:pt x="172215" y="2201794"/>
                </a:lnTo>
                <a:lnTo>
                  <a:pt x="193269" y="2177290"/>
                </a:lnTo>
                <a:lnTo>
                  <a:pt x="228976" y="2133388"/>
                </a:lnTo>
                <a:lnTo>
                  <a:pt x="251794" y="2097992"/>
                </a:lnTo>
                <a:lnTo>
                  <a:pt x="267917" y="2034824"/>
                </a:lnTo>
                <a:lnTo>
                  <a:pt x="277692" y="2022995"/>
                </a:lnTo>
                <a:lnTo>
                  <a:pt x="294992" y="2028320"/>
                </a:lnTo>
                <a:lnTo>
                  <a:pt x="328746" y="2030488"/>
                </a:lnTo>
                <a:lnTo>
                  <a:pt x="357437" y="2032574"/>
                </a:lnTo>
                <a:lnTo>
                  <a:pt x="391597" y="2042552"/>
                </a:lnTo>
                <a:lnTo>
                  <a:pt x="430430" y="2055387"/>
                </a:lnTo>
                <a:lnTo>
                  <a:pt x="473137" y="2066046"/>
                </a:lnTo>
                <a:lnTo>
                  <a:pt x="518920" y="2069493"/>
                </a:lnTo>
                <a:lnTo>
                  <a:pt x="566983" y="2060694"/>
                </a:lnTo>
                <a:lnTo>
                  <a:pt x="616528" y="2034616"/>
                </a:lnTo>
                <a:lnTo>
                  <a:pt x="650495" y="1996667"/>
                </a:lnTo>
                <a:lnTo>
                  <a:pt x="686896" y="1959807"/>
                </a:lnTo>
                <a:lnTo>
                  <a:pt x="725205" y="1923891"/>
                </a:lnTo>
                <a:lnTo>
                  <a:pt x="764897" y="1888773"/>
                </a:lnTo>
                <a:lnTo>
                  <a:pt x="805448" y="1854311"/>
                </a:lnTo>
                <a:lnTo>
                  <a:pt x="846331" y="1820360"/>
                </a:lnTo>
                <a:lnTo>
                  <a:pt x="887022" y="1786774"/>
                </a:lnTo>
                <a:lnTo>
                  <a:pt x="926996" y="1753409"/>
                </a:lnTo>
                <a:lnTo>
                  <a:pt x="965727" y="1720122"/>
                </a:lnTo>
                <a:lnTo>
                  <a:pt x="1002691" y="1686766"/>
                </a:lnTo>
                <a:lnTo>
                  <a:pt x="1037363" y="1653199"/>
                </a:lnTo>
                <a:lnTo>
                  <a:pt x="1069216" y="1619275"/>
                </a:lnTo>
                <a:lnTo>
                  <a:pt x="1097727" y="1584851"/>
                </a:lnTo>
                <a:lnTo>
                  <a:pt x="1122369" y="1549781"/>
                </a:lnTo>
                <a:lnTo>
                  <a:pt x="1147047" y="1496943"/>
                </a:lnTo>
                <a:lnTo>
                  <a:pt x="1150011" y="1476024"/>
                </a:lnTo>
                <a:lnTo>
                  <a:pt x="1148227" y="1457546"/>
                </a:lnTo>
                <a:lnTo>
                  <a:pt x="1142823" y="1440591"/>
                </a:lnTo>
                <a:lnTo>
                  <a:pt x="1134926" y="1424240"/>
                </a:lnTo>
                <a:lnTo>
                  <a:pt x="1125664" y="1407574"/>
                </a:lnTo>
                <a:lnTo>
                  <a:pt x="1116162" y="1389675"/>
                </a:lnTo>
                <a:lnTo>
                  <a:pt x="1107549" y="1369623"/>
                </a:lnTo>
                <a:lnTo>
                  <a:pt x="1100951" y="1346500"/>
                </a:lnTo>
                <a:lnTo>
                  <a:pt x="1097497" y="1319387"/>
                </a:lnTo>
                <a:lnTo>
                  <a:pt x="1098312" y="1287366"/>
                </a:lnTo>
                <a:lnTo>
                  <a:pt x="1104525" y="1249517"/>
                </a:lnTo>
                <a:lnTo>
                  <a:pt x="1117263" y="1204922"/>
                </a:lnTo>
                <a:lnTo>
                  <a:pt x="1137651" y="1152662"/>
                </a:lnTo>
                <a:lnTo>
                  <a:pt x="1166819" y="1091819"/>
                </a:lnTo>
                <a:lnTo>
                  <a:pt x="1199497" y="1052914"/>
                </a:lnTo>
                <a:lnTo>
                  <a:pt x="1230867" y="1012807"/>
                </a:lnTo>
                <a:lnTo>
                  <a:pt x="1260940" y="971583"/>
                </a:lnTo>
                <a:lnTo>
                  <a:pt x="1289733" y="929328"/>
                </a:lnTo>
                <a:lnTo>
                  <a:pt x="1317257" y="886128"/>
                </a:lnTo>
                <a:lnTo>
                  <a:pt x="1343528" y="842069"/>
                </a:lnTo>
                <a:lnTo>
                  <a:pt x="1368558" y="797237"/>
                </a:lnTo>
                <a:lnTo>
                  <a:pt x="1392362" y="751717"/>
                </a:lnTo>
                <a:lnTo>
                  <a:pt x="1414953" y="705596"/>
                </a:lnTo>
                <a:lnTo>
                  <a:pt x="1436345" y="658959"/>
                </a:lnTo>
                <a:lnTo>
                  <a:pt x="1456552" y="611893"/>
                </a:lnTo>
                <a:lnTo>
                  <a:pt x="1475588" y="564483"/>
                </a:lnTo>
                <a:lnTo>
                  <a:pt x="1493466" y="516815"/>
                </a:lnTo>
                <a:lnTo>
                  <a:pt x="1510200" y="468974"/>
                </a:lnTo>
                <a:lnTo>
                  <a:pt x="1525805" y="421048"/>
                </a:lnTo>
                <a:lnTo>
                  <a:pt x="1540293" y="373121"/>
                </a:lnTo>
                <a:lnTo>
                  <a:pt x="1553679" y="325279"/>
                </a:lnTo>
                <a:lnTo>
                  <a:pt x="1565976" y="277610"/>
                </a:lnTo>
                <a:lnTo>
                  <a:pt x="1577198" y="230197"/>
                </a:lnTo>
                <a:lnTo>
                  <a:pt x="1587360" y="183128"/>
                </a:lnTo>
                <a:lnTo>
                  <a:pt x="1596473" y="136487"/>
                </a:lnTo>
                <a:lnTo>
                  <a:pt x="1604554" y="90362"/>
                </a:lnTo>
                <a:lnTo>
                  <a:pt x="1611614" y="44837"/>
                </a:lnTo>
                <a:lnTo>
                  <a:pt x="1617669" y="0"/>
                </a:lnTo>
                <a:close/>
              </a:path>
            </a:pathLst>
          </a:custGeom>
          <a:ln w="57149">
            <a:solidFill>
              <a:srgbClr val="FF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803391" y="3557015"/>
            <a:ext cx="2879090" cy="368935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85"/>
              </a:spcBef>
            </a:pPr>
            <a:r>
              <a:rPr sz="1800" spc="-20" dirty="0">
                <a:solidFill>
                  <a:srgbClr val="FFFFFF"/>
                </a:solidFill>
                <a:latin typeface="Roboto"/>
                <a:cs typeface="Roboto"/>
              </a:rPr>
              <a:t>3°28'10.7"N</a:t>
            </a:r>
            <a:r>
              <a:rPr sz="1800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Roboto"/>
                <a:cs typeface="Roboto"/>
              </a:rPr>
              <a:t>101°41'11.7"E</a:t>
            </a:r>
            <a:endParaRPr sz="1800">
              <a:latin typeface="Roboto"/>
              <a:cs typeface="Roboto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BDFAAF69-CA3F-371F-BD23-89E233625DCA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667000"/>
              <a:ext cx="4191000" cy="4191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895600"/>
              <a:ext cx="2362200" cy="23622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09076" y="5867400"/>
              <a:ext cx="990600" cy="9906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09076" y="1676400"/>
              <a:ext cx="2819400" cy="28194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99476" y="9144"/>
              <a:ext cx="1600200" cy="16002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172200" y="402336"/>
              <a:ext cx="5596255" cy="6053455"/>
            </a:xfrm>
            <a:custGeom>
              <a:avLst/>
              <a:gdLst/>
              <a:ahLst/>
              <a:cxnLst/>
              <a:rect l="l" t="t" r="r" b="b"/>
              <a:pathLst>
                <a:path w="5596255" h="6053455">
                  <a:moveTo>
                    <a:pt x="5596128" y="0"/>
                  </a:moveTo>
                  <a:lnTo>
                    <a:pt x="0" y="0"/>
                  </a:lnTo>
                  <a:lnTo>
                    <a:pt x="0" y="6053328"/>
                  </a:lnTo>
                  <a:lnTo>
                    <a:pt x="5596128" y="6053328"/>
                  </a:lnTo>
                  <a:lnTo>
                    <a:pt x="55961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00496" y="398272"/>
              <a:ext cx="511809" cy="3298825"/>
            </a:xfrm>
            <a:custGeom>
              <a:avLst/>
              <a:gdLst/>
              <a:ahLst/>
              <a:cxnLst/>
              <a:rect l="l" t="t" r="r" b="b"/>
              <a:pathLst>
                <a:path w="511810" h="3298825">
                  <a:moveTo>
                    <a:pt x="440689" y="0"/>
                  </a:moveTo>
                  <a:lnTo>
                    <a:pt x="0" y="21716"/>
                  </a:lnTo>
                  <a:lnTo>
                    <a:pt x="25780" y="129793"/>
                  </a:lnTo>
                  <a:lnTo>
                    <a:pt x="50926" y="237998"/>
                  </a:lnTo>
                  <a:lnTo>
                    <a:pt x="75564" y="346328"/>
                  </a:lnTo>
                  <a:lnTo>
                    <a:pt x="120523" y="563752"/>
                  </a:lnTo>
                  <a:lnTo>
                    <a:pt x="142239" y="672591"/>
                  </a:lnTo>
                  <a:lnTo>
                    <a:pt x="161925" y="780161"/>
                  </a:lnTo>
                  <a:lnTo>
                    <a:pt x="181101" y="889888"/>
                  </a:lnTo>
                  <a:lnTo>
                    <a:pt x="199516" y="998601"/>
                  </a:lnTo>
                  <a:lnTo>
                    <a:pt x="216280" y="1105535"/>
                  </a:lnTo>
                  <a:lnTo>
                    <a:pt x="233299" y="1214374"/>
                  </a:lnTo>
                  <a:lnTo>
                    <a:pt x="248919" y="1321307"/>
                  </a:lnTo>
                  <a:lnTo>
                    <a:pt x="277113" y="1535556"/>
                  </a:lnTo>
                  <a:lnTo>
                    <a:pt x="290449" y="1641348"/>
                  </a:lnTo>
                  <a:lnTo>
                    <a:pt x="302387" y="1745995"/>
                  </a:lnTo>
                  <a:lnTo>
                    <a:pt x="313563" y="1851405"/>
                  </a:lnTo>
                  <a:lnTo>
                    <a:pt x="324738" y="1955418"/>
                  </a:lnTo>
                  <a:lnTo>
                    <a:pt x="334390" y="2058289"/>
                  </a:lnTo>
                  <a:lnTo>
                    <a:pt x="344169" y="2160778"/>
                  </a:lnTo>
                  <a:lnTo>
                    <a:pt x="352932" y="2262251"/>
                  </a:lnTo>
                  <a:lnTo>
                    <a:pt x="360552" y="2362962"/>
                  </a:lnTo>
                  <a:lnTo>
                    <a:pt x="368553" y="2462276"/>
                  </a:lnTo>
                  <a:lnTo>
                    <a:pt x="375030" y="2560701"/>
                  </a:lnTo>
                  <a:lnTo>
                    <a:pt x="386588" y="2753487"/>
                  </a:lnTo>
                  <a:lnTo>
                    <a:pt x="392049" y="2847340"/>
                  </a:lnTo>
                  <a:lnTo>
                    <a:pt x="396239" y="2940685"/>
                  </a:lnTo>
                  <a:lnTo>
                    <a:pt x="400176" y="3032760"/>
                  </a:lnTo>
                  <a:lnTo>
                    <a:pt x="404113" y="3122803"/>
                  </a:lnTo>
                  <a:lnTo>
                    <a:pt x="409448" y="3298825"/>
                  </a:lnTo>
                  <a:lnTo>
                    <a:pt x="474090" y="3265424"/>
                  </a:lnTo>
                  <a:lnTo>
                    <a:pt x="477321" y="3238552"/>
                  </a:lnTo>
                  <a:lnTo>
                    <a:pt x="483308" y="3179056"/>
                  </a:lnTo>
                  <a:lnTo>
                    <a:pt x="488677" y="3112267"/>
                  </a:lnTo>
                  <a:lnTo>
                    <a:pt x="493444" y="3038637"/>
                  </a:lnTo>
                  <a:lnTo>
                    <a:pt x="495606" y="2999399"/>
                  </a:lnTo>
                  <a:lnTo>
                    <a:pt x="497623" y="2958620"/>
                  </a:lnTo>
                  <a:lnTo>
                    <a:pt x="499497" y="2916357"/>
                  </a:lnTo>
                  <a:lnTo>
                    <a:pt x="501230" y="2872667"/>
                  </a:lnTo>
                  <a:lnTo>
                    <a:pt x="502823" y="2827607"/>
                  </a:lnTo>
                  <a:lnTo>
                    <a:pt x="504279" y="2781233"/>
                  </a:lnTo>
                  <a:lnTo>
                    <a:pt x="505599" y="2733601"/>
                  </a:lnTo>
                  <a:lnTo>
                    <a:pt x="506786" y="2684769"/>
                  </a:lnTo>
                  <a:lnTo>
                    <a:pt x="507841" y="2634793"/>
                  </a:lnTo>
                  <a:lnTo>
                    <a:pt x="508766" y="2583729"/>
                  </a:lnTo>
                  <a:lnTo>
                    <a:pt x="509563" y="2531635"/>
                  </a:lnTo>
                  <a:lnTo>
                    <a:pt x="510234" y="2478566"/>
                  </a:lnTo>
                  <a:lnTo>
                    <a:pt x="510781" y="2424580"/>
                  </a:lnTo>
                  <a:lnTo>
                    <a:pt x="511206" y="2369732"/>
                  </a:lnTo>
                  <a:lnTo>
                    <a:pt x="511510" y="2314080"/>
                  </a:lnTo>
                  <a:lnTo>
                    <a:pt x="511681" y="2262251"/>
                  </a:lnTo>
                  <a:lnTo>
                    <a:pt x="511719" y="2142864"/>
                  </a:lnTo>
                  <a:lnTo>
                    <a:pt x="511561" y="2084560"/>
                  </a:lnTo>
                  <a:lnTo>
                    <a:pt x="511292" y="2025735"/>
                  </a:lnTo>
                  <a:lnTo>
                    <a:pt x="510914" y="1966446"/>
                  </a:lnTo>
                  <a:lnTo>
                    <a:pt x="510428" y="1906748"/>
                  </a:lnTo>
                  <a:lnTo>
                    <a:pt x="509884" y="1851405"/>
                  </a:lnTo>
                  <a:lnTo>
                    <a:pt x="509144" y="1786354"/>
                  </a:lnTo>
                  <a:lnTo>
                    <a:pt x="508349" y="1725771"/>
                  </a:lnTo>
                  <a:lnTo>
                    <a:pt x="507454" y="1665006"/>
                  </a:lnTo>
                  <a:lnTo>
                    <a:pt x="506462" y="1604116"/>
                  </a:lnTo>
                  <a:lnTo>
                    <a:pt x="505373" y="1543158"/>
                  </a:lnTo>
                  <a:lnTo>
                    <a:pt x="504191" y="1482188"/>
                  </a:lnTo>
                  <a:lnTo>
                    <a:pt x="502917" y="1421262"/>
                  </a:lnTo>
                  <a:lnTo>
                    <a:pt x="501553" y="1360438"/>
                  </a:lnTo>
                  <a:lnTo>
                    <a:pt x="500101" y="1299771"/>
                  </a:lnTo>
                  <a:lnTo>
                    <a:pt x="498563" y="1239320"/>
                  </a:lnTo>
                  <a:lnTo>
                    <a:pt x="496940" y="1179139"/>
                  </a:lnTo>
                  <a:lnTo>
                    <a:pt x="495235" y="1119286"/>
                  </a:lnTo>
                  <a:lnTo>
                    <a:pt x="493449" y="1059817"/>
                  </a:lnTo>
                  <a:lnTo>
                    <a:pt x="491584" y="1000789"/>
                  </a:lnTo>
                  <a:lnTo>
                    <a:pt x="489643" y="942259"/>
                  </a:lnTo>
                  <a:lnTo>
                    <a:pt x="487627" y="884282"/>
                  </a:lnTo>
                  <a:lnTo>
                    <a:pt x="485538" y="826917"/>
                  </a:lnTo>
                  <a:lnTo>
                    <a:pt x="483377" y="770219"/>
                  </a:lnTo>
                  <a:lnTo>
                    <a:pt x="481148" y="714245"/>
                  </a:lnTo>
                  <a:lnTo>
                    <a:pt x="478851" y="659051"/>
                  </a:lnTo>
                  <a:lnTo>
                    <a:pt x="476489" y="604695"/>
                  </a:lnTo>
                  <a:lnTo>
                    <a:pt x="474063" y="551232"/>
                  </a:lnTo>
                  <a:lnTo>
                    <a:pt x="471576" y="498720"/>
                  </a:lnTo>
                  <a:lnTo>
                    <a:pt x="469029" y="447214"/>
                  </a:lnTo>
                  <a:lnTo>
                    <a:pt x="466424" y="396773"/>
                  </a:lnTo>
                  <a:lnTo>
                    <a:pt x="463763" y="347451"/>
                  </a:lnTo>
                  <a:lnTo>
                    <a:pt x="461048" y="299306"/>
                  </a:lnTo>
                  <a:lnTo>
                    <a:pt x="458281" y="252395"/>
                  </a:lnTo>
                  <a:lnTo>
                    <a:pt x="455464" y="206774"/>
                  </a:lnTo>
                  <a:lnTo>
                    <a:pt x="452598" y="162499"/>
                  </a:lnTo>
                  <a:lnTo>
                    <a:pt x="449686" y="119628"/>
                  </a:lnTo>
                  <a:lnTo>
                    <a:pt x="446729" y="78217"/>
                  </a:lnTo>
                  <a:lnTo>
                    <a:pt x="443730" y="38321"/>
                  </a:lnTo>
                  <a:lnTo>
                    <a:pt x="440689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1269"/>
              <a:ext cx="12192000" cy="6856730"/>
            </a:xfrm>
            <a:custGeom>
              <a:avLst/>
              <a:gdLst/>
              <a:ahLst/>
              <a:cxnLst/>
              <a:rect l="l" t="t" r="r" b="b"/>
              <a:pathLst>
                <a:path w="12192000" h="6856730">
                  <a:moveTo>
                    <a:pt x="12192000" y="0"/>
                  </a:moveTo>
                  <a:lnTo>
                    <a:pt x="5931281" y="0"/>
                  </a:lnTo>
                  <a:lnTo>
                    <a:pt x="5931281" y="3226816"/>
                  </a:lnTo>
                  <a:lnTo>
                    <a:pt x="5930392" y="3352673"/>
                  </a:lnTo>
                  <a:lnTo>
                    <a:pt x="5930392" y="3477387"/>
                  </a:lnTo>
                  <a:lnTo>
                    <a:pt x="5928487" y="3600831"/>
                  </a:lnTo>
                  <a:lnTo>
                    <a:pt x="5925693" y="3721862"/>
                  </a:lnTo>
                  <a:lnTo>
                    <a:pt x="5923026" y="3841750"/>
                  </a:lnTo>
                  <a:lnTo>
                    <a:pt x="5919978" y="3959225"/>
                  </a:lnTo>
                  <a:lnTo>
                    <a:pt x="5915406" y="4076065"/>
                  </a:lnTo>
                  <a:lnTo>
                    <a:pt x="5910580" y="4191000"/>
                  </a:lnTo>
                  <a:lnTo>
                    <a:pt x="5906262" y="4303649"/>
                  </a:lnTo>
                  <a:lnTo>
                    <a:pt x="5893816" y="4523359"/>
                  </a:lnTo>
                  <a:lnTo>
                    <a:pt x="5880608" y="4734052"/>
                  </a:lnTo>
                  <a:lnTo>
                    <a:pt x="5866892" y="4936236"/>
                  </a:lnTo>
                  <a:lnTo>
                    <a:pt x="5851652" y="5127498"/>
                  </a:lnTo>
                  <a:lnTo>
                    <a:pt x="5835777" y="5310378"/>
                  </a:lnTo>
                  <a:lnTo>
                    <a:pt x="5818759" y="5479796"/>
                  </a:lnTo>
                  <a:lnTo>
                    <a:pt x="5801995" y="5639016"/>
                  </a:lnTo>
                  <a:lnTo>
                    <a:pt x="5785231" y="5785497"/>
                  </a:lnTo>
                  <a:lnTo>
                    <a:pt x="5769356" y="5919889"/>
                  </a:lnTo>
                  <a:lnTo>
                    <a:pt x="5754243" y="6039129"/>
                  </a:lnTo>
                  <a:lnTo>
                    <a:pt x="5740019" y="6146889"/>
                  </a:lnTo>
                  <a:lnTo>
                    <a:pt x="5728081" y="6237681"/>
                  </a:lnTo>
                  <a:lnTo>
                    <a:pt x="5716778" y="6313957"/>
                  </a:lnTo>
                  <a:lnTo>
                    <a:pt x="5706529" y="6380480"/>
                  </a:lnTo>
                  <a:lnTo>
                    <a:pt x="476377" y="6380480"/>
                  </a:lnTo>
                  <a:lnTo>
                    <a:pt x="476377" y="469900"/>
                  </a:lnTo>
                  <a:lnTo>
                    <a:pt x="5708027" y="469900"/>
                  </a:lnTo>
                  <a:lnTo>
                    <a:pt x="5719699" y="538480"/>
                  </a:lnTo>
                  <a:lnTo>
                    <a:pt x="5741924" y="675259"/>
                  </a:lnTo>
                  <a:lnTo>
                    <a:pt x="5763641" y="812673"/>
                  </a:lnTo>
                  <a:lnTo>
                    <a:pt x="5782310" y="950722"/>
                  </a:lnTo>
                  <a:lnTo>
                    <a:pt x="5801233" y="1088136"/>
                  </a:lnTo>
                  <a:lnTo>
                    <a:pt x="5818759" y="1226185"/>
                  </a:lnTo>
                  <a:lnTo>
                    <a:pt x="5833745" y="1362329"/>
                  </a:lnTo>
                  <a:lnTo>
                    <a:pt x="5848096" y="1500378"/>
                  </a:lnTo>
                  <a:lnTo>
                    <a:pt x="5861050" y="1637792"/>
                  </a:lnTo>
                  <a:lnTo>
                    <a:pt x="5872353" y="1772793"/>
                  </a:lnTo>
                  <a:lnTo>
                    <a:pt x="5883656" y="1909572"/>
                  </a:lnTo>
                  <a:lnTo>
                    <a:pt x="5893054" y="2044573"/>
                  </a:lnTo>
                  <a:lnTo>
                    <a:pt x="5900420" y="2179574"/>
                  </a:lnTo>
                  <a:lnTo>
                    <a:pt x="5908040" y="2313940"/>
                  </a:lnTo>
                  <a:lnTo>
                    <a:pt x="5914517" y="2447036"/>
                  </a:lnTo>
                  <a:lnTo>
                    <a:pt x="5919089" y="2579116"/>
                  </a:lnTo>
                  <a:lnTo>
                    <a:pt x="5923026" y="2711069"/>
                  </a:lnTo>
                  <a:lnTo>
                    <a:pt x="5926709" y="2841752"/>
                  </a:lnTo>
                  <a:lnTo>
                    <a:pt x="5928487" y="2970657"/>
                  </a:lnTo>
                  <a:lnTo>
                    <a:pt x="5930392" y="3099689"/>
                  </a:lnTo>
                  <a:lnTo>
                    <a:pt x="5931281" y="3226816"/>
                  </a:lnTo>
                  <a:lnTo>
                    <a:pt x="5931281" y="0"/>
                  </a:lnTo>
                  <a:lnTo>
                    <a:pt x="0" y="0"/>
                  </a:lnTo>
                  <a:lnTo>
                    <a:pt x="0" y="469900"/>
                  </a:lnTo>
                  <a:lnTo>
                    <a:pt x="0" y="6380480"/>
                  </a:lnTo>
                  <a:lnTo>
                    <a:pt x="0" y="6856730"/>
                  </a:lnTo>
                  <a:lnTo>
                    <a:pt x="12192000" y="6856730"/>
                  </a:lnTo>
                  <a:lnTo>
                    <a:pt x="12192000" y="6380480"/>
                  </a:lnTo>
                  <a:lnTo>
                    <a:pt x="12192000" y="470154"/>
                  </a:lnTo>
                  <a:lnTo>
                    <a:pt x="11709273" y="470154"/>
                  </a:lnTo>
                  <a:lnTo>
                    <a:pt x="11709273" y="6380480"/>
                  </a:lnTo>
                  <a:lnTo>
                    <a:pt x="6944792" y="6380480"/>
                  </a:lnTo>
                  <a:lnTo>
                    <a:pt x="6946405" y="4303649"/>
                  </a:lnTo>
                  <a:lnTo>
                    <a:pt x="6946493" y="4191012"/>
                  </a:lnTo>
                  <a:lnTo>
                    <a:pt x="6946582" y="4076065"/>
                  </a:lnTo>
                  <a:lnTo>
                    <a:pt x="6946671" y="3959225"/>
                  </a:lnTo>
                  <a:lnTo>
                    <a:pt x="6946760" y="3841750"/>
                  </a:lnTo>
                  <a:lnTo>
                    <a:pt x="6946862" y="3721862"/>
                  </a:lnTo>
                  <a:lnTo>
                    <a:pt x="6946951" y="3600831"/>
                  </a:lnTo>
                  <a:lnTo>
                    <a:pt x="6947040" y="3477387"/>
                  </a:lnTo>
                  <a:lnTo>
                    <a:pt x="6947141" y="3352673"/>
                  </a:lnTo>
                  <a:lnTo>
                    <a:pt x="6947243" y="3226816"/>
                  </a:lnTo>
                  <a:lnTo>
                    <a:pt x="6947344" y="3099689"/>
                  </a:lnTo>
                  <a:lnTo>
                    <a:pt x="6947433" y="2970657"/>
                  </a:lnTo>
                  <a:lnTo>
                    <a:pt x="6947535" y="2841752"/>
                  </a:lnTo>
                  <a:lnTo>
                    <a:pt x="6947636" y="2711069"/>
                  </a:lnTo>
                  <a:lnTo>
                    <a:pt x="6947738" y="2579116"/>
                  </a:lnTo>
                  <a:lnTo>
                    <a:pt x="6947840" y="2447036"/>
                  </a:lnTo>
                  <a:lnTo>
                    <a:pt x="6947954" y="2313940"/>
                  </a:lnTo>
                  <a:lnTo>
                    <a:pt x="6948056" y="2179574"/>
                  </a:lnTo>
                  <a:lnTo>
                    <a:pt x="6948157" y="2044573"/>
                  </a:lnTo>
                  <a:lnTo>
                    <a:pt x="6948259" y="1909572"/>
                  </a:lnTo>
                  <a:lnTo>
                    <a:pt x="6948373" y="1772793"/>
                  </a:lnTo>
                  <a:lnTo>
                    <a:pt x="6948475" y="1637792"/>
                  </a:lnTo>
                  <a:lnTo>
                    <a:pt x="6948576" y="1500378"/>
                  </a:lnTo>
                  <a:lnTo>
                    <a:pt x="6948691" y="1362329"/>
                  </a:lnTo>
                  <a:lnTo>
                    <a:pt x="6948792" y="1226185"/>
                  </a:lnTo>
                  <a:lnTo>
                    <a:pt x="6948906" y="1088136"/>
                  </a:lnTo>
                  <a:lnTo>
                    <a:pt x="6949008" y="950722"/>
                  </a:lnTo>
                  <a:lnTo>
                    <a:pt x="6949110" y="812673"/>
                  </a:lnTo>
                  <a:lnTo>
                    <a:pt x="6949224" y="675259"/>
                  </a:lnTo>
                  <a:lnTo>
                    <a:pt x="6949326" y="538480"/>
                  </a:lnTo>
                  <a:lnTo>
                    <a:pt x="6949376" y="469900"/>
                  </a:lnTo>
                  <a:lnTo>
                    <a:pt x="12192000" y="4699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98252" y="0"/>
              <a:ext cx="760488" cy="1203960"/>
            </a:xfrm>
            <a:prstGeom prst="rect">
              <a:avLst/>
            </a:prstGeom>
          </p:spPr>
        </p:pic>
      </p:grpSp>
      <p:sp>
        <p:nvSpPr>
          <p:cNvPr id="13" name="object 13"/>
          <p:cNvSpPr/>
          <p:nvPr/>
        </p:nvSpPr>
        <p:spPr>
          <a:xfrm>
            <a:off x="10437876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685800" y="0"/>
                </a:moveTo>
                <a:lnTo>
                  <a:pt x="0" y="0"/>
                </a:lnTo>
                <a:lnTo>
                  <a:pt x="0" y="1143000"/>
                </a:lnTo>
                <a:lnTo>
                  <a:pt x="685800" y="1143000"/>
                </a:lnTo>
                <a:lnTo>
                  <a:pt x="685800" y="0"/>
                </a:lnTo>
                <a:close/>
              </a:path>
            </a:pathLst>
          </a:custGeom>
          <a:solidFill>
            <a:srgbClr val="EFA12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6303645" y="-8762"/>
            <a:ext cx="2988310" cy="942975"/>
            <a:chOff x="6303645" y="-8762"/>
            <a:chExt cx="2988310" cy="942975"/>
          </a:xfrm>
        </p:grpSpPr>
        <p:sp>
          <p:nvSpPr>
            <p:cNvPr id="15" name="object 15"/>
            <p:cNvSpPr/>
            <p:nvPr/>
          </p:nvSpPr>
          <p:spPr>
            <a:xfrm>
              <a:off x="6313170" y="762"/>
              <a:ext cx="2969260" cy="923925"/>
            </a:xfrm>
            <a:custGeom>
              <a:avLst/>
              <a:gdLst/>
              <a:ahLst/>
              <a:cxnLst/>
              <a:rect l="l" t="t" r="r" b="b"/>
              <a:pathLst>
                <a:path w="2969259" h="923925">
                  <a:moveTo>
                    <a:pt x="2968752" y="0"/>
                  </a:moveTo>
                  <a:lnTo>
                    <a:pt x="0" y="0"/>
                  </a:lnTo>
                  <a:lnTo>
                    <a:pt x="0" y="923544"/>
                  </a:lnTo>
                  <a:lnTo>
                    <a:pt x="2968752" y="923544"/>
                  </a:lnTo>
                  <a:lnTo>
                    <a:pt x="2968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13170" y="762"/>
              <a:ext cx="2969260" cy="923925"/>
            </a:xfrm>
            <a:custGeom>
              <a:avLst/>
              <a:gdLst/>
              <a:ahLst/>
              <a:cxnLst/>
              <a:rect l="l" t="t" r="r" b="b"/>
              <a:pathLst>
                <a:path w="2969259" h="923925">
                  <a:moveTo>
                    <a:pt x="0" y="923544"/>
                  </a:moveTo>
                  <a:lnTo>
                    <a:pt x="2968752" y="923544"/>
                  </a:lnTo>
                  <a:lnTo>
                    <a:pt x="2968752" y="0"/>
                  </a:lnTo>
                  <a:lnTo>
                    <a:pt x="0" y="0"/>
                  </a:lnTo>
                  <a:lnTo>
                    <a:pt x="0" y="92354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 descr="$PPTXTitle"/>
          <p:cNvSpPr txBox="1">
            <a:spLocks noGrp="1"/>
          </p:cNvSpPr>
          <p:nvPr>
            <p:ph type="title"/>
          </p:nvPr>
        </p:nvSpPr>
        <p:spPr>
          <a:xfrm>
            <a:off x="476376" y="2496769"/>
            <a:ext cx="56959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147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FFFFFF"/>
                </a:solidFill>
              </a:rPr>
              <a:t>Masterplan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27" name="object 8">
            <a:extLst>
              <a:ext uri="{FF2B5EF4-FFF2-40B4-BE49-F238E27FC236}">
                <a16:creationId xmlns:a16="http://schemas.microsoft.com/office/drawing/2014/main" id="{33167D6C-C0B2-E409-0243-60D6D6984C8B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BDA0384-3185-0F1F-A28E-C49ADABBDB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78" y="-1"/>
            <a:ext cx="12200377" cy="65785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6172200" y="402336"/>
              <a:ext cx="5596255" cy="6053455"/>
            </a:xfrm>
            <a:custGeom>
              <a:avLst/>
              <a:gdLst/>
              <a:ahLst/>
              <a:cxnLst/>
              <a:rect l="l" t="t" r="r" b="b"/>
              <a:pathLst>
                <a:path w="5596255" h="6053455">
                  <a:moveTo>
                    <a:pt x="5596128" y="0"/>
                  </a:moveTo>
                  <a:lnTo>
                    <a:pt x="0" y="0"/>
                  </a:lnTo>
                  <a:lnTo>
                    <a:pt x="0" y="6053328"/>
                  </a:lnTo>
                  <a:lnTo>
                    <a:pt x="5596128" y="6053328"/>
                  </a:lnTo>
                  <a:lnTo>
                    <a:pt x="55961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500496" y="398272"/>
              <a:ext cx="511809" cy="3298825"/>
            </a:xfrm>
            <a:custGeom>
              <a:avLst/>
              <a:gdLst/>
              <a:ahLst/>
              <a:cxnLst/>
              <a:rect l="l" t="t" r="r" b="b"/>
              <a:pathLst>
                <a:path w="511810" h="3298825">
                  <a:moveTo>
                    <a:pt x="440689" y="0"/>
                  </a:moveTo>
                  <a:lnTo>
                    <a:pt x="0" y="21716"/>
                  </a:lnTo>
                  <a:lnTo>
                    <a:pt x="25780" y="129793"/>
                  </a:lnTo>
                  <a:lnTo>
                    <a:pt x="50926" y="237998"/>
                  </a:lnTo>
                  <a:lnTo>
                    <a:pt x="75564" y="346328"/>
                  </a:lnTo>
                  <a:lnTo>
                    <a:pt x="120523" y="563752"/>
                  </a:lnTo>
                  <a:lnTo>
                    <a:pt x="142239" y="672591"/>
                  </a:lnTo>
                  <a:lnTo>
                    <a:pt x="161925" y="780161"/>
                  </a:lnTo>
                  <a:lnTo>
                    <a:pt x="181101" y="889888"/>
                  </a:lnTo>
                  <a:lnTo>
                    <a:pt x="199516" y="998601"/>
                  </a:lnTo>
                  <a:lnTo>
                    <a:pt x="216280" y="1105535"/>
                  </a:lnTo>
                  <a:lnTo>
                    <a:pt x="233299" y="1214374"/>
                  </a:lnTo>
                  <a:lnTo>
                    <a:pt x="248919" y="1321307"/>
                  </a:lnTo>
                  <a:lnTo>
                    <a:pt x="277113" y="1535556"/>
                  </a:lnTo>
                  <a:lnTo>
                    <a:pt x="290449" y="1641348"/>
                  </a:lnTo>
                  <a:lnTo>
                    <a:pt x="302387" y="1745995"/>
                  </a:lnTo>
                  <a:lnTo>
                    <a:pt x="313563" y="1851405"/>
                  </a:lnTo>
                  <a:lnTo>
                    <a:pt x="324738" y="1955418"/>
                  </a:lnTo>
                  <a:lnTo>
                    <a:pt x="334390" y="2058289"/>
                  </a:lnTo>
                  <a:lnTo>
                    <a:pt x="344169" y="2160778"/>
                  </a:lnTo>
                  <a:lnTo>
                    <a:pt x="352932" y="2262251"/>
                  </a:lnTo>
                  <a:lnTo>
                    <a:pt x="360552" y="2362962"/>
                  </a:lnTo>
                  <a:lnTo>
                    <a:pt x="368553" y="2462276"/>
                  </a:lnTo>
                  <a:lnTo>
                    <a:pt x="375030" y="2560701"/>
                  </a:lnTo>
                  <a:lnTo>
                    <a:pt x="386588" y="2753487"/>
                  </a:lnTo>
                  <a:lnTo>
                    <a:pt x="392049" y="2847340"/>
                  </a:lnTo>
                  <a:lnTo>
                    <a:pt x="396239" y="2940685"/>
                  </a:lnTo>
                  <a:lnTo>
                    <a:pt x="400176" y="3032760"/>
                  </a:lnTo>
                  <a:lnTo>
                    <a:pt x="404113" y="3122803"/>
                  </a:lnTo>
                  <a:lnTo>
                    <a:pt x="409448" y="3298825"/>
                  </a:lnTo>
                  <a:lnTo>
                    <a:pt x="474090" y="3265424"/>
                  </a:lnTo>
                  <a:lnTo>
                    <a:pt x="477321" y="3238552"/>
                  </a:lnTo>
                  <a:lnTo>
                    <a:pt x="483308" y="3179056"/>
                  </a:lnTo>
                  <a:lnTo>
                    <a:pt x="488677" y="3112267"/>
                  </a:lnTo>
                  <a:lnTo>
                    <a:pt x="493444" y="3038637"/>
                  </a:lnTo>
                  <a:lnTo>
                    <a:pt x="495606" y="2999399"/>
                  </a:lnTo>
                  <a:lnTo>
                    <a:pt x="497623" y="2958620"/>
                  </a:lnTo>
                  <a:lnTo>
                    <a:pt x="499497" y="2916357"/>
                  </a:lnTo>
                  <a:lnTo>
                    <a:pt x="501230" y="2872667"/>
                  </a:lnTo>
                  <a:lnTo>
                    <a:pt x="502823" y="2827607"/>
                  </a:lnTo>
                  <a:lnTo>
                    <a:pt x="504279" y="2781233"/>
                  </a:lnTo>
                  <a:lnTo>
                    <a:pt x="505599" y="2733601"/>
                  </a:lnTo>
                  <a:lnTo>
                    <a:pt x="506786" y="2684769"/>
                  </a:lnTo>
                  <a:lnTo>
                    <a:pt x="507841" y="2634793"/>
                  </a:lnTo>
                  <a:lnTo>
                    <a:pt x="508766" y="2583729"/>
                  </a:lnTo>
                  <a:lnTo>
                    <a:pt x="509563" y="2531635"/>
                  </a:lnTo>
                  <a:lnTo>
                    <a:pt x="510234" y="2478566"/>
                  </a:lnTo>
                  <a:lnTo>
                    <a:pt x="510781" y="2424580"/>
                  </a:lnTo>
                  <a:lnTo>
                    <a:pt x="511206" y="2369732"/>
                  </a:lnTo>
                  <a:lnTo>
                    <a:pt x="511510" y="2314080"/>
                  </a:lnTo>
                  <a:lnTo>
                    <a:pt x="511681" y="2262251"/>
                  </a:lnTo>
                  <a:lnTo>
                    <a:pt x="511719" y="2142864"/>
                  </a:lnTo>
                  <a:lnTo>
                    <a:pt x="511561" y="2084560"/>
                  </a:lnTo>
                  <a:lnTo>
                    <a:pt x="511292" y="2025735"/>
                  </a:lnTo>
                  <a:lnTo>
                    <a:pt x="510914" y="1966446"/>
                  </a:lnTo>
                  <a:lnTo>
                    <a:pt x="510428" y="1906748"/>
                  </a:lnTo>
                  <a:lnTo>
                    <a:pt x="509884" y="1851405"/>
                  </a:lnTo>
                  <a:lnTo>
                    <a:pt x="509144" y="1786354"/>
                  </a:lnTo>
                  <a:lnTo>
                    <a:pt x="508349" y="1725771"/>
                  </a:lnTo>
                  <a:lnTo>
                    <a:pt x="507454" y="1665006"/>
                  </a:lnTo>
                  <a:lnTo>
                    <a:pt x="506462" y="1604116"/>
                  </a:lnTo>
                  <a:lnTo>
                    <a:pt x="505373" y="1543158"/>
                  </a:lnTo>
                  <a:lnTo>
                    <a:pt x="504191" y="1482188"/>
                  </a:lnTo>
                  <a:lnTo>
                    <a:pt x="502917" y="1421262"/>
                  </a:lnTo>
                  <a:lnTo>
                    <a:pt x="501553" y="1360438"/>
                  </a:lnTo>
                  <a:lnTo>
                    <a:pt x="500101" y="1299771"/>
                  </a:lnTo>
                  <a:lnTo>
                    <a:pt x="498563" y="1239320"/>
                  </a:lnTo>
                  <a:lnTo>
                    <a:pt x="496940" y="1179139"/>
                  </a:lnTo>
                  <a:lnTo>
                    <a:pt x="495235" y="1119286"/>
                  </a:lnTo>
                  <a:lnTo>
                    <a:pt x="493449" y="1059817"/>
                  </a:lnTo>
                  <a:lnTo>
                    <a:pt x="491584" y="1000789"/>
                  </a:lnTo>
                  <a:lnTo>
                    <a:pt x="489643" y="942259"/>
                  </a:lnTo>
                  <a:lnTo>
                    <a:pt x="487627" y="884282"/>
                  </a:lnTo>
                  <a:lnTo>
                    <a:pt x="485538" y="826917"/>
                  </a:lnTo>
                  <a:lnTo>
                    <a:pt x="483377" y="770219"/>
                  </a:lnTo>
                  <a:lnTo>
                    <a:pt x="481148" y="714245"/>
                  </a:lnTo>
                  <a:lnTo>
                    <a:pt x="478851" y="659051"/>
                  </a:lnTo>
                  <a:lnTo>
                    <a:pt x="476489" y="604695"/>
                  </a:lnTo>
                  <a:lnTo>
                    <a:pt x="474063" y="551232"/>
                  </a:lnTo>
                  <a:lnTo>
                    <a:pt x="471576" y="498720"/>
                  </a:lnTo>
                  <a:lnTo>
                    <a:pt x="469029" y="447214"/>
                  </a:lnTo>
                  <a:lnTo>
                    <a:pt x="466424" y="396773"/>
                  </a:lnTo>
                  <a:lnTo>
                    <a:pt x="463763" y="347451"/>
                  </a:lnTo>
                  <a:lnTo>
                    <a:pt x="461048" y="299306"/>
                  </a:lnTo>
                  <a:lnTo>
                    <a:pt x="458281" y="252395"/>
                  </a:lnTo>
                  <a:lnTo>
                    <a:pt x="455464" y="206774"/>
                  </a:lnTo>
                  <a:lnTo>
                    <a:pt x="452598" y="162499"/>
                  </a:lnTo>
                  <a:lnTo>
                    <a:pt x="449686" y="119628"/>
                  </a:lnTo>
                  <a:lnTo>
                    <a:pt x="446729" y="78217"/>
                  </a:lnTo>
                  <a:lnTo>
                    <a:pt x="443730" y="38321"/>
                  </a:lnTo>
                  <a:lnTo>
                    <a:pt x="440689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69"/>
              <a:ext cx="12192000" cy="6856730"/>
            </a:xfrm>
            <a:custGeom>
              <a:avLst/>
              <a:gdLst/>
              <a:ahLst/>
              <a:cxnLst/>
              <a:rect l="l" t="t" r="r" b="b"/>
              <a:pathLst>
                <a:path w="12192000" h="6856730">
                  <a:moveTo>
                    <a:pt x="12192000" y="0"/>
                  </a:moveTo>
                  <a:lnTo>
                    <a:pt x="5931281" y="0"/>
                  </a:lnTo>
                  <a:lnTo>
                    <a:pt x="5931281" y="3226816"/>
                  </a:lnTo>
                  <a:lnTo>
                    <a:pt x="5930392" y="3352673"/>
                  </a:lnTo>
                  <a:lnTo>
                    <a:pt x="5930392" y="3477387"/>
                  </a:lnTo>
                  <a:lnTo>
                    <a:pt x="5928487" y="3600831"/>
                  </a:lnTo>
                  <a:lnTo>
                    <a:pt x="5925693" y="3721862"/>
                  </a:lnTo>
                  <a:lnTo>
                    <a:pt x="5923026" y="3841750"/>
                  </a:lnTo>
                  <a:lnTo>
                    <a:pt x="5919978" y="3959225"/>
                  </a:lnTo>
                  <a:lnTo>
                    <a:pt x="5915406" y="4076065"/>
                  </a:lnTo>
                  <a:lnTo>
                    <a:pt x="5910580" y="4191000"/>
                  </a:lnTo>
                  <a:lnTo>
                    <a:pt x="5906262" y="4303649"/>
                  </a:lnTo>
                  <a:lnTo>
                    <a:pt x="5893816" y="4523359"/>
                  </a:lnTo>
                  <a:lnTo>
                    <a:pt x="5880608" y="4734052"/>
                  </a:lnTo>
                  <a:lnTo>
                    <a:pt x="5866892" y="4936236"/>
                  </a:lnTo>
                  <a:lnTo>
                    <a:pt x="5851652" y="5127498"/>
                  </a:lnTo>
                  <a:lnTo>
                    <a:pt x="5835777" y="5310378"/>
                  </a:lnTo>
                  <a:lnTo>
                    <a:pt x="5818759" y="5479796"/>
                  </a:lnTo>
                  <a:lnTo>
                    <a:pt x="5801995" y="5639016"/>
                  </a:lnTo>
                  <a:lnTo>
                    <a:pt x="5785231" y="5785497"/>
                  </a:lnTo>
                  <a:lnTo>
                    <a:pt x="5769356" y="5919889"/>
                  </a:lnTo>
                  <a:lnTo>
                    <a:pt x="5754243" y="6039129"/>
                  </a:lnTo>
                  <a:lnTo>
                    <a:pt x="5740019" y="6146889"/>
                  </a:lnTo>
                  <a:lnTo>
                    <a:pt x="5728081" y="6237681"/>
                  </a:lnTo>
                  <a:lnTo>
                    <a:pt x="5716778" y="6313957"/>
                  </a:lnTo>
                  <a:lnTo>
                    <a:pt x="5706529" y="6380480"/>
                  </a:lnTo>
                  <a:lnTo>
                    <a:pt x="476377" y="6380480"/>
                  </a:lnTo>
                  <a:lnTo>
                    <a:pt x="476377" y="469900"/>
                  </a:lnTo>
                  <a:lnTo>
                    <a:pt x="5708027" y="469900"/>
                  </a:lnTo>
                  <a:lnTo>
                    <a:pt x="5719699" y="538480"/>
                  </a:lnTo>
                  <a:lnTo>
                    <a:pt x="5741924" y="675259"/>
                  </a:lnTo>
                  <a:lnTo>
                    <a:pt x="5763641" y="812673"/>
                  </a:lnTo>
                  <a:lnTo>
                    <a:pt x="5782310" y="950722"/>
                  </a:lnTo>
                  <a:lnTo>
                    <a:pt x="5801233" y="1088136"/>
                  </a:lnTo>
                  <a:lnTo>
                    <a:pt x="5818759" y="1226185"/>
                  </a:lnTo>
                  <a:lnTo>
                    <a:pt x="5833745" y="1362329"/>
                  </a:lnTo>
                  <a:lnTo>
                    <a:pt x="5848096" y="1500378"/>
                  </a:lnTo>
                  <a:lnTo>
                    <a:pt x="5861050" y="1637792"/>
                  </a:lnTo>
                  <a:lnTo>
                    <a:pt x="5872353" y="1772793"/>
                  </a:lnTo>
                  <a:lnTo>
                    <a:pt x="5883656" y="1909572"/>
                  </a:lnTo>
                  <a:lnTo>
                    <a:pt x="5893054" y="2044573"/>
                  </a:lnTo>
                  <a:lnTo>
                    <a:pt x="5900420" y="2179574"/>
                  </a:lnTo>
                  <a:lnTo>
                    <a:pt x="5908040" y="2313940"/>
                  </a:lnTo>
                  <a:lnTo>
                    <a:pt x="5914517" y="2447036"/>
                  </a:lnTo>
                  <a:lnTo>
                    <a:pt x="5919089" y="2579116"/>
                  </a:lnTo>
                  <a:lnTo>
                    <a:pt x="5923026" y="2711069"/>
                  </a:lnTo>
                  <a:lnTo>
                    <a:pt x="5926709" y="2841752"/>
                  </a:lnTo>
                  <a:lnTo>
                    <a:pt x="5928487" y="2970657"/>
                  </a:lnTo>
                  <a:lnTo>
                    <a:pt x="5930392" y="3099689"/>
                  </a:lnTo>
                  <a:lnTo>
                    <a:pt x="5931281" y="3226816"/>
                  </a:lnTo>
                  <a:lnTo>
                    <a:pt x="5931281" y="0"/>
                  </a:lnTo>
                  <a:lnTo>
                    <a:pt x="0" y="0"/>
                  </a:lnTo>
                  <a:lnTo>
                    <a:pt x="0" y="469900"/>
                  </a:lnTo>
                  <a:lnTo>
                    <a:pt x="0" y="6380480"/>
                  </a:lnTo>
                  <a:lnTo>
                    <a:pt x="0" y="6856730"/>
                  </a:lnTo>
                  <a:lnTo>
                    <a:pt x="12192000" y="6856730"/>
                  </a:lnTo>
                  <a:lnTo>
                    <a:pt x="12192000" y="6380480"/>
                  </a:lnTo>
                  <a:lnTo>
                    <a:pt x="12192000" y="470154"/>
                  </a:lnTo>
                  <a:lnTo>
                    <a:pt x="11709273" y="470154"/>
                  </a:lnTo>
                  <a:lnTo>
                    <a:pt x="11709273" y="6380480"/>
                  </a:lnTo>
                  <a:lnTo>
                    <a:pt x="6944792" y="6380480"/>
                  </a:lnTo>
                  <a:lnTo>
                    <a:pt x="6946405" y="4303649"/>
                  </a:lnTo>
                  <a:lnTo>
                    <a:pt x="6946493" y="4191012"/>
                  </a:lnTo>
                  <a:lnTo>
                    <a:pt x="6946582" y="4076065"/>
                  </a:lnTo>
                  <a:lnTo>
                    <a:pt x="6946671" y="3959225"/>
                  </a:lnTo>
                  <a:lnTo>
                    <a:pt x="6946760" y="3841750"/>
                  </a:lnTo>
                  <a:lnTo>
                    <a:pt x="6946862" y="3721862"/>
                  </a:lnTo>
                  <a:lnTo>
                    <a:pt x="6946951" y="3600831"/>
                  </a:lnTo>
                  <a:lnTo>
                    <a:pt x="6947040" y="3477387"/>
                  </a:lnTo>
                  <a:lnTo>
                    <a:pt x="6947141" y="3352673"/>
                  </a:lnTo>
                  <a:lnTo>
                    <a:pt x="6947243" y="3226816"/>
                  </a:lnTo>
                  <a:lnTo>
                    <a:pt x="6947344" y="3099689"/>
                  </a:lnTo>
                  <a:lnTo>
                    <a:pt x="6947433" y="2970657"/>
                  </a:lnTo>
                  <a:lnTo>
                    <a:pt x="6947535" y="2841752"/>
                  </a:lnTo>
                  <a:lnTo>
                    <a:pt x="6947636" y="2711069"/>
                  </a:lnTo>
                  <a:lnTo>
                    <a:pt x="6947738" y="2579116"/>
                  </a:lnTo>
                  <a:lnTo>
                    <a:pt x="6947840" y="2447036"/>
                  </a:lnTo>
                  <a:lnTo>
                    <a:pt x="6947954" y="2313940"/>
                  </a:lnTo>
                  <a:lnTo>
                    <a:pt x="6948056" y="2179574"/>
                  </a:lnTo>
                  <a:lnTo>
                    <a:pt x="6948157" y="2044573"/>
                  </a:lnTo>
                  <a:lnTo>
                    <a:pt x="6948259" y="1909572"/>
                  </a:lnTo>
                  <a:lnTo>
                    <a:pt x="6948373" y="1772793"/>
                  </a:lnTo>
                  <a:lnTo>
                    <a:pt x="6948475" y="1637792"/>
                  </a:lnTo>
                  <a:lnTo>
                    <a:pt x="6948576" y="1500378"/>
                  </a:lnTo>
                  <a:lnTo>
                    <a:pt x="6948691" y="1362329"/>
                  </a:lnTo>
                  <a:lnTo>
                    <a:pt x="6948792" y="1226185"/>
                  </a:lnTo>
                  <a:lnTo>
                    <a:pt x="6948906" y="1088136"/>
                  </a:lnTo>
                  <a:lnTo>
                    <a:pt x="6949008" y="950722"/>
                  </a:lnTo>
                  <a:lnTo>
                    <a:pt x="6949110" y="812673"/>
                  </a:lnTo>
                  <a:lnTo>
                    <a:pt x="6949224" y="675259"/>
                  </a:lnTo>
                  <a:lnTo>
                    <a:pt x="6949326" y="538480"/>
                  </a:lnTo>
                  <a:lnTo>
                    <a:pt x="6949376" y="469900"/>
                  </a:lnTo>
                  <a:lnTo>
                    <a:pt x="12192000" y="4699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98252" y="0"/>
              <a:ext cx="760488" cy="120396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0437876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685800" y="0"/>
                </a:moveTo>
                <a:lnTo>
                  <a:pt x="0" y="0"/>
                </a:lnTo>
                <a:lnTo>
                  <a:pt x="0" y="1143000"/>
                </a:lnTo>
                <a:lnTo>
                  <a:pt x="685800" y="1143000"/>
                </a:lnTo>
                <a:lnTo>
                  <a:pt x="685800" y="0"/>
                </a:lnTo>
                <a:close/>
              </a:path>
            </a:pathLst>
          </a:custGeom>
          <a:solidFill>
            <a:srgbClr val="EFA12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303645" y="-8762"/>
            <a:ext cx="2988310" cy="942975"/>
            <a:chOff x="6303645" y="-8762"/>
            <a:chExt cx="2988310" cy="942975"/>
          </a:xfrm>
        </p:grpSpPr>
        <p:sp>
          <p:nvSpPr>
            <p:cNvPr id="9" name="object 9"/>
            <p:cNvSpPr/>
            <p:nvPr/>
          </p:nvSpPr>
          <p:spPr>
            <a:xfrm>
              <a:off x="6313170" y="762"/>
              <a:ext cx="2969260" cy="923925"/>
            </a:xfrm>
            <a:custGeom>
              <a:avLst/>
              <a:gdLst/>
              <a:ahLst/>
              <a:cxnLst/>
              <a:rect l="l" t="t" r="r" b="b"/>
              <a:pathLst>
                <a:path w="2969259" h="923925">
                  <a:moveTo>
                    <a:pt x="2968752" y="0"/>
                  </a:moveTo>
                  <a:lnTo>
                    <a:pt x="0" y="0"/>
                  </a:lnTo>
                  <a:lnTo>
                    <a:pt x="0" y="923544"/>
                  </a:lnTo>
                  <a:lnTo>
                    <a:pt x="2968752" y="923544"/>
                  </a:lnTo>
                  <a:lnTo>
                    <a:pt x="2968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13170" y="762"/>
              <a:ext cx="2969260" cy="923925"/>
            </a:xfrm>
            <a:custGeom>
              <a:avLst/>
              <a:gdLst/>
              <a:ahLst/>
              <a:cxnLst/>
              <a:rect l="l" t="t" r="r" b="b"/>
              <a:pathLst>
                <a:path w="2969259" h="923925">
                  <a:moveTo>
                    <a:pt x="0" y="923544"/>
                  </a:moveTo>
                  <a:lnTo>
                    <a:pt x="2968752" y="923544"/>
                  </a:lnTo>
                  <a:lnTo>
                    <a:pt x="2968752" y="0"/>
                  </a:lnTo>
                  <a:lnTo>
                    <a:pt x="0" y="0"/>
                  </a:lnTo>
                  <a:lnTo>
                    <a:pt x="0" y="923544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5109209" y="6678929"/>
            <a:ext cx="285115" cy="178435"/>
          </a:xfrm>
          <a:custGeom>
            <a:avLst/>
            <a:gdLst/>
            <a:ahLst/>
            <a:cxnLst/>
            <a:rect l="l" t="t" r="r" b="b"/>
            <a:pathLst>
              <a:path w="285114" h="178434">
                <a:moveTo>
                  <a:pt x="0" y="178307"/>
                </a:moveTo>
                <a:lnTo>
                  <a:pt x="284988" y="178307"/>
                </a:lnTo>
                <a:lnTo>
                  <a:pt x="284988" y="0"/>
                </a:lnTo>
                <a:lnTo>
                  <a:pt x="0" y="0"/>
                </a:lnTo>
                <a:lnTo>
                  <a:pt x="0" y="178307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400811" y="2240279"/>
            <a:ext cx="3093085" cy="1009650"/>
            <a:chOff x="400811" y="2240279"/>
            <a:chExt cx="3093085" cy="1009650"/>
          </a:xfrm>
        </p:grpSpPr>
        <p:sp>
          <p:nvSpPr>
            <p:cNvPr id="13" name="object 13"/>
            <p:cNvSpPr/>
            <p:nvPr/>
          </p:nvSpPr>
          <p:spPr>
            <a:xfrm>
              <a:off x="610361" y="2393441"/>
              <a:ext cx="2679700" cy="646430"/>
            </a:xfrm>
            <a:custGeom>
              <a:avLst/>
              <a:gdLst/>
              <a:ahLst/>
              <a:cxnLst/>
              <a:rect l="l" t="t" r="r" b="b"/>
              <a:pathLst>
                <a:path w="2679700" h="646430">
                  <a:moveTo>
                    <a:pt x="2571496" y="0"/>
                  </a:moveTo>
                  <a:lnTo>
                    <a:pt x="107695" y="0"/>
                  </a:lnTo>
                  <a:lnTo>
                    <a:pt x="65777" y="8469"/>
                  </a:lnTo>
                  <a:lnTo>
                    <a:pt x="31545" y="31559"/>
                  </a:lnTo>
                  <a:lnTo>
                    <a:pt x="8463" y="65793"/>
                  </a:lnTo>
                  <a:lnTo>
                    <a:pt x="0" y="107696"/>
                  </a:lnTo>
                  <a:lnTo>
                    <a:pt x="0" y="538480"/>
                  </a:lnTo>
                  <a:lnTo>
                    <a:pt x="8463" y="580382"/>
                  </a:lnTo>
                  <a:lnTo>
                    <a:pt x="31545" y="614616"/>
                  </a:lnTo>
                  <a:lnTo>
                    <a:pt x="65777" y="637706"/>
                  </a:lnTo>
                  <a:lnTo>
                    <a:pt x="107695" y="646176"/>
                  </a:lnTo>
                  <a:lnTo>
                    <a:pt x="2571496" y="646176"/>
                  </a:lnTo>
                  <a:lnTo>
                    <a:pt x="2613398" y="637706"/>
                  </a:lnTo>
                  <a:lnTo>
                    <a:pt x="2647632" y="614616"/>
                  </a:lnTo>
                  <a:lnTo>
                    <a:pt x="2670722" y="580382"/>
                  </a:lnTo>
                  <a:lnTo>
                    <a:pt x="2679191" y="538480"/>
                  </a:lnTo>
                  <a:lnTo>
                    <a:pt x="2679191" y="107696"/>
                  </a:lnTo>
                  <a:lnTo>
                    <a:pt x="2670722" y="65793"/>
                  </a:lnTo>
                  <a:lnTo>
                    <a:pt x="2647632" y="31559"/>
                  </a:lnTo>
                  <a:lnTo>
                    <a:pt x="2613398" y="8469"/>
                  </a:lnTo>
                  <a:lnTo>
                    <a:pt x="2571496" y="0"/>
                  </a:lnTo>
                  <a:close/>
                </a:path>
              </a:pathLst>
            </a:custGeom>
            <a:solidFill>
              <a:srgbClr val="2152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0361" y="2393441"/>
              <a:ext cx="2679700" cy="646430"/>
            </a:xfrm>
            <a:custGeom>
              <a:avLst/>
              <a:gdLst/>
              <a:ahLst/>
              <a:cxnLst/>
              <a:rect l="l" t="t" r="r" b="b"/>
              <a:pathLst>
                <a:path w="2679700" h="646430">
                  <a:moveTo>
                    <a:pt x="0" y="107696"/>
                  </a:moveTo>
                  <a:lnTo>
                    <a:pt x="8463" y="65793"/>
                  </a:lnTo>
                  <a:lnTo>
                    <a:pt x="31545" y="31559"/>
                  </a:lnTo>
                  <a:lnTo>
                    <a:pt x="65777" y="8469"/>
                  </a:lnTo>
                  <a:lnTo>
                    <a:pt x="107695" y="0"/>
                  </a:lnTo>
                  <a:lnTo>
                    <a:pt x="2571496" y="0"/>
                  </a:lnTo>
                  <a:lnTo>
                    <a:pt x="2613398" y="8469"/>
                  </a:lnTo>
                  <a:lnTo>
                    <a:pt x="2647632" y="31559"/>
                  </a:lnTo>
                  <a:lnTo>
                    <a:pt x="2670722" y="65793"/>
                  </a:lnTo>
                  <a:lnTo>
                    <a:pt x="2679191" y="107696"/>
                  </a:lnTo>
                  <a:lnTo>
                    <a:pt x="2679191" y="538480"/>
                  </a:lnTo>
                  <a:lnTo>
                    <a:pt x="2670722" y="580382"/>
                  </a:lnTo>
                  <a:lnTo>
                    <a:pt x="2647632" y="614616"/>
                  </a:lnTo>
                  <a:lnTo>
                    <a:pt x="2613398" y="637706"/>
                  </a:lnTo>
                  <a:lnTo>
                    <a:pt x="2571496" y="646176"/>
                  </a:lnTo>
                  <a:lnTo>
                    <a:pt x="107695" y="646176"/>
                  </a:lnTo>
                  <a:lnTo>
                    <a:pt x="65777" y="637706"/>
                  </a:lnTo>
                  <a:lnTo>
                    <a:pt x="31545" y="614616"/>
                  </a:lnTo>
                  <a:lnTo>
                    <a:pt x="8463" y="580382"/>
                  </a:lnTo>
                  <a:lnTo>
                    <a:pt x="0" y="538480"/>
                  </a:lnTo>
                  <a:lnTo>
                    <a:pt x="0" y="107696"/>
                  </a:lnTo>
                  <a:close/>
                </a:path>
              </a:pathLst>
            </a:custGeom>
            <a:ln w="19049">
              <a:solidFill>
                <a:srgbClr val="233D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811" y="2240279"/>
              <a:ext cx="3092957" cy="100965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01040" y="2375015"/>
            <a:ext cx="2494915" cy="56070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r>
              <a:rPr sz="3600" spc="-30" dirty="0">
                <a:solidFill>
                  <a:srgbClr val="FFFFFF"/>
                </a:solidFill>
                <a:latin typeface="Verdana"/>
                <a:cs typeface="Verdana"/>
              </a:rPr>
              <a:t>Masterplan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0" y="-3"/>
            <a:ext cx="12192000" cy="6856730"/>
            <a:chOff x="0" y="-3"/>
            <a:chExt cx="12192000" cy="6856730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3"/>
              <a:ext cx="12191999" cy="685647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859786" cy="930401"/>
            </a:xfrm>
            <a:prstGeom prst="rect">
              <a:avLst/>
            </a:prstGeom>
          </p:spPr>
        </p:pic>
      </p:grpSp>
      <p:sp>
        <p:nvSpPr>
          <p:cNvPr id="20" name="object 20" descr="$PPTXTitle"/>
          <p:cNvSpPr txBox="1">
            <a:spLocks noGrp="1"/>
          </p:cNvSpPr>
          <p:nvPr>
            <p:ph type="title"/>
          </p:nvPr>
        </p:nvSpPr>
        <p:spPr>
          <a:xfrm>
            <a:off x="53746" y="44577"/>
            <a:ext cx="25203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FFFFFF"/>
                </a:solidFill>
              </a:rPr>
              <a:t>Masterplan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24" name="object 8">
            <a:extLst>
              <a:ext uri="{FF2B5EF4-FFF2-40B4-BE49-F238E27FC236}">
                <a16:creationId xmlns:a16="http://schemas.microsoft.com/office/drawing/2014/main" id="{D3BB0E06-0554-7902-768E-8D7E6EE79EB0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Unique</a:t>
            </a:r>
            <a:r>
              <a:rPr spc="-220" dirty="0"/>
              <a:t> </a:t>
            </a:r>
            <a:r>
              <a:rPr spc="-180" dirty="0"/>
              <a:t>Selling</a:t>
            </a:r>
            <a:r>
              <a:rPr spc="-195" dirty="0"/>
              <a:t> </a:t>
            </a:r>
            <a:r>
              <a:rPr spc="-55" dirty="0"/>
              <a:t>Point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2390813"/>
            <a:ext cx="11125200" cy="422110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661650" y="570992"/>
            <a:ext cx="222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75" dirty="0">
                <a:solidFill>
                  <a:srgbClr val="FFFFFF"/>
                </a:solidFill>
                <a:latin typeface="Verdana"/>
                <a:cs typeface="Verdana"/>
              </a:rPr>
              <a:t>8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1192" y="2598526"/>
            <a:ext cx="10467086" cy="36317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7335" indent="-254635" algn="just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67335" algn="l"/>
              </a:tabLst>
            </a:pPr>
            <a:r>
              <a:rPr sz="1800" b="1" spc="-10" dirty="0">
                <a:latin typeface="Tahoma"/>
                <a:cs typeface="Tahoma"/>
              </a:rPr>
              <a:t>Unmatched</a:t>
            </a:r>
            <a:r>
              <a:rPr sz="1800" b="1" spc="-125" dirty="0">
                <a:latin typeface="Tahoma"/>
                <a:cs typeface="Tahoma"/>
              </a:rPr>
              <a:t> </a:t>
            </a:r>
            <a:r>
              <a:rPr sz="1800" b="1" spc="-145" dirty="0">
                <a:latin typeface="Tahoma"/>
                <a:cs typeface="Tahoma"/>
              </a:rPr>
              <a:t>Entry</a:t>
            </a:r>
            <a:r>
              <a:rPr sz="1800" b="1" spc="-30" dirty="0">
                <a:latin typeface="Tahoma"/>
                <a:cs typeface="Tahoma"/>
              </a:rPr>
              <a:t> </a:t>
            </a:r>
            <a:r>
              <a:rPr sz="1800" b="1" spc="-45" dirty="0">
                <a:latin typeface="Tahoma"/>
                <a:cs typeface="Tahoma"/>
              </a:rPr>
              <a:t>Price</a:t>
            </a:r>
            <a:r>
              <a:rPr sz="1800" b="1" spc="-65" dirty="0">
                <a:latin typeface="Tahoma"/>
                <a:cs typeface="Tahoma"/>
              </a:rPr>
              <a:t> </a:t>
            </a:r>
            <a:r>
              <a:rPr sz="1800" b="1" spc="-130" dirty="0">
                <a:latin typeface="Tahoma"/>
                <a:cs typeface="Tahoma"/>
              </a:rPr>
              <a:t>for</a:t>
            </a:r>
            <a:r>
              <a:rPr sz="1800" b="1" spc="-35" dirty="0">
                <a:latin typeface="Tahoma"/>
                <a:cs typeface="Tahoma"/>
              </a:rPr>
              <a:t> </a:t>
            </a:r>
            <a:r>
              <a:rPr sz="1800" b="1" dirty="0">
                <a:latin typeface="Tahoma"/>
                <a:cs typeface="Tahoma"/>
              </a:rPr>
              <a:t>Landed</a:t>
            </a:r>
            <a:r>
              <a:rPr sz="1800" b="1" spc="-65" dirty="0">
                <a:latin typeface="Tahoma"/>
                <a:cs typeface="Tahoma"/>
              </a:rPr>
              <a:t> </a:t>
            </a:r>
            <a:r>
              <a:rPr sz="1800" b="1" spc="-10" dirty="0">
                <a:latin typeface="Tahoma"/>
                <a:cs typeface="Tahoma"/>
              </a:rPr>
              <a:t>Living</a:t>
            </a:r>
            <a:endParaRPr sz="1800" dirty="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Verdana"/>
                <a:cs typeface="Verdana"/>
              </a:rPr>
              <a:t>Own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150" dirty="0">
                <a:latin typeface="Verdana"/>
                <a:cs typeface="Verdana"/>
              </a:rPr>
              <a:t>a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b="1" spc="-50" dirty="0">
                <a:latin typeface="Tahoma"/>
                <a:cs typeface="Tahoma"/>
              </a:rPr>
              <a:t>freehold</a:t>
            </a:r>
            <a:r>
              <a:rPr sz="1800" b="1" spc="-10" dirty="0">
                <a:latin typeface="Tahoma"/>
                <a:cs typeface="Tahoma"/>
              </a:rPr>
              <a:t> </a:t>
            </a:r>
            <a:r>
              <a:rPr sz="1800" b="1" dirty="0">
                <a:latin typeface="Tahoma"/>
                <a:cs typeface="Tahoma"/>
              </a:rPr>
              <a:t>landed</a:t>
            </a:r>
            <a:r>
              <a:rPr sz="1800" b="1" spc="-10" dirty="0">
                <a:latin typeface="Tahoma"/>
                <a:cs typeface="Tahoma"/>
              </a:rPr>
              <a:t> </a:t>
            </a:r>
            <a:r>
              <a:rPr sz="1800" b="1" dirty="0">
                <a:latin typeface="Tahoma"/>
                <a:cs typeface="Tahoma"/>
              </a:rPr>
              <a:t>home</a:t>
            </a:r>
            <a:r>
              <a:rPr sz="1800" b="1" spc="-10" dirty="0">
                <a:latin typeface="Tahoma"/>
                <a:cs typeface="Tahoma"/>
              </a:rPr>
              <a:t> </a:t>
            </a:r>
            <a:r>
              <a:rPr sz="1800" b="1" spc="-100" dirty="0">
                <a:latin typeface="Tahoma"/>
                <a:cs typeface="Tahoma"/>
              </a:rPr>
              <a:t>from</a:t>
            </a:r>
            <a:r>
              <a:rPr sz="1800" b="1" spc="-10" dirty="0">
                <a:latin typeface="Tahoma"/>
                <a:cs typeface="Tahoma"/>
              </a:rPr>
              <a:t> </a:t>
            </a:r>
            <a:r>
              <a:rPr sz="1800" b="1" spc="-165" dirty="0">
                <a:latin typeface="Tahoma"/>
                <a:cs typeface="Tahoma"/>
              </a:rPr>
              <a:t>just</a:t>
            </a:r>
            <a:r>
              <a:rPr sz="1800" b="1" spc="-25" dirty="0">
                <a:latin typeface="Tahoma"/>
                <a:cs typeface="Tahoma"/>
              </a:rPr>
              <a:t> </a:t>
            </a:r>
            <a:r>
              <a:rPr sz="1800" b="1" spc="-170" dirty="0">
                <a:latin typeface="Tahoma"/>
                <a:cs typeface="Tahoma"/>
              </a:rPr>
              <a:t>RM330,000*</a:t>
            </a:r>
            <a:r>
              <a:rPr sz="1800" b="1" spc="40" dirty="0">
                <a:latin typeface="Tahoma"/>
                <a:cs typeface="Tahoma"/>
              </a:rPr>
              <a:t> </a:t>
            </a:r>
            <a:r>
              <a:rPr sz="1800" dirty="0">
                <a:latin typeface="Verdana"/>
                <a:cs typeface="Verdana"/>
              </a:rPr>
              <a:t>—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one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the </a:t>
            </a:r>
            <a:r>
              <a:rPr sz="1800" spc="-80" dirty="0">
                <a:latin typeface="Verdana"/>
                <a:cs typeface="Verdana"/>
              </a:rPr>
              <a:t>most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accessible</a:t>
            </a:r>
            <a:r>
              <a:rPr sz="1800" spc="-1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price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-65" dirty="0">
                <a:latin typeface="Verdana"/>
                <a:cs typeface="Verdana"/>
              </a:rPr>
              <a:t>points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90" dirty="0">
                <a:latin typeface="Verdana"/>
                <a:cs typeface="Verdana"/>
              </a:rPr>
              <a:t>in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70" dirty="0">
                <a:latin typeface="Verdana"/>
                <a:cs typeface="Verdana"/>
              </a:rPr>
              <a:t>Northern</a:t>
            </a:r>
            <a:r>
              <a:rPr sz="1800" spc="-65" dirty="0">
                <a:latin typeface="Verdana"/>
                <a:cs typeface="Verdana"/>
              </a:rPr>
              <a:t> Selangor,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making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landed </a:t>
            </a:r>
            <a:r>
              <a:rPr sz="1800" spc="-45" dirty="0">
                <a:latin typeface="Verdana"/>
                <a:cs typeface="Verdana"/>
              </a:rPr>
              <a:t>property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55" dirty="0">
                <a:latin typeface="Verdana"/>
                <a:cs typeface="Verdana"/>
              </a:rPr>
              <a:t>ownership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-75" dirty="0">
                <a:latin typeface="Verdana"/>
                <a:cs typeface="Verdana"/>
              </a:rPr>
              <a:t>finally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achievable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80" dirty="0">
                <a:latin typeface="Verdana"/>
                <a:cs typeface="Verdana"/>
              </a:rPr>
              <a:t>for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75" dirty="0">
                <a:latin typeface="Verdana"/>
                <a:cs typeface="Verdana"/>
              </a:rPr>
              <a:t>first-</a:t>
            </a:r>
            <a:r>
              <a:rPr sz="1800" spc="-55" dirty="0">
                <a:latin typeface="Verdana"/>
                <a:cs typeface="Verdana"/>
              </a:rPr>
              <a:t>time </a:t>
            </a:r>
            <a:r>
              <a:rPr sz="1800" spc="-90" dirty="0">
                <a:latin typeface="Verdana"/>
                <a:cs typeface="Verdana"/>
              </a:rPr>
              <a:t>buyers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35" dirty="0">
                <a:latin typeface="Verdana"/>
                <a:cs typeface="Verdana"/>
              </a:rPr>
              <a:t>and </a:t>
            </a:r>
            <a:r>
              <a:rPr sz="1800" spc="-10" dirty="0">
                <a:latin typeface="Verdana"/>
                <a:cs typeface="Verdana"/>
              </a:rPr>
              <a:t>upgraders.</a:t>
            </a:r>
            <a:endParaRPr sz="1800" dirty="0">
              <a:latin typeface="Verdana"/>
              <a:cs typeface="Verdana"/>
            </a:endParaRPr>
          </a:p>
          <a:p>
            <a:pPr marL="267970" indent="-255270" algn="just">
              <a:lnSpc>
                <a:spcPct val="100000"/>
              </a:lnSpc>
              <a:spcBef>
                <a:spcPts val="2160"/>
              </a:spcBef>
              <a:buAutoNum type="arabicPeriod" startAt="2"/>
              <a:tabLst>
                <a:tab pos="267970" algn="l"/>
              </a:tabLst>
            </a:pPr>
            <a:r>
              <a:rPr sz="1800" b="1" spc="-155" dirty="0">
                <a:latin typeface="Tahoma"/>
                <a:cs typeface="Tahoma"/>
              </a:rPr>
              <a:t>True</a:t>
            </a:r>
            <a:r>
              <a:rPr sz="1800" b="1" spc="-40" dirty="0">
                <a:latin typeface="Tahoma"/>
                <a:cs typeface="Tahoma"/>
              </a:rPr>
              <a:t> </a:t>
            </a:r>
            <a:r>
              <a:rPr sz="1800" b="1" spc="-60" dirty="0">
                <a:latin typeface="Tahoma"/>
                <a:cs typeface="Tahoma"/>
              </a:rPr>
              <a:t>Ownership,</a:t>
            </a:r>
            <a:r>
              <a:rPr sz="1800" b="1" spc="-35" dirty="0">
                <a:latin typeface="Tahoma"/>
                <a:cs typeface="Tahoma"/>
              </a:rPr>
              <a:t> </a:t>
            </a:r>
            <a:r>
              <a:rPr sz="1800" b="1" spc="-114" dirty="0">
                <a:latin typeface="Tahoma"/>
                <a:cs typeface="Tahoma"/>
              </a:rPr>
              <a:t>Total</a:t>
            </a:r>
            <a:r>
              <a:rPr sz="1800" b="1" spc="-15" dirty="0">
                <a:latin typeface="Tahoma"/>
                <a:cs typeface="Tahoma"/>
              </a:rPr>
              <a:t> </a:t>
            </a:r>
            <a:r>
              <a:rPr sz="1800" b="1" spc="-10" dirty="0">
                <a:latin typeface="Tahoma"/>
                <a:cs typeface="Tahoma"/>
              </a:rPr>
              <a:t>Freedom</a:t>
            </a:r>
            <a:endParaRPr sz="1800" dirty="0">
              <a:latin typeface="Tahoma"/>
              <a:cs typeface="Tahoma"/>
            </a:endParaRPr>
          </a:p>
          <a:p>
            <a:pPr marL="12700" marR="149860" algn="just">
              <a:lnSpc>
                <a:spcPct val="100000"/>
              </a:lnSpc>
            </a:pPr>
            <a:r>
              <a:rPr sz="1800" b="1" spc="-40" dirty="0">
                <a:latin typeface="Tahoma"/>
                <a:cs typeface="Tahoma"/>
              </a:rPr>
              <a:t>Freehold </a:t>
            </a:r>
            <a:r>
              <a:rPr sz="1800" b="1" spc="-155" dirty="0">
                <a:latin typeface="Tahoma"/>
                <a:cs typeface="Tahoma"/>
              </a:rPr>
              <a:t>with</a:t>
            </a:r>
            <a:r>
              <a:rPr sz="1800" b="1" spc="-35" dirty="0">
                <a:latin typeface="Tahoma"/>
                <a:cs typeface="Tahoma"/>
              </a:rPr>
              <a:t> </a:t>
            </a:r>
            <a:r>
              <a:rPr sz="1800" b="1" spc="-40" dirty="0">
                <a:latin typeface="Tahoma"/>
                <a:cs typeface="Tahoma"/>
              </a:rPr>
              <a:t>individual</a:t>
            </a:r>
            <a:r>
              <a:rPr sz="1800" b="1" spc="-15" dirty="0">
                <a:latin typeface="Tahoma"/>
                <a:cs typeface="Tahoma"/>
              </a:rPr>
              <a:t> </a:t>
            </a:r>
            <a:r>
              <a:rPr sz="1800" b="1" spc="-125" dirty="0">
                <a:latin typeface="Tahoma"/>
                <a:cs typeface="Tahoma"/>
              </a:rPr>
              <a:t>title</a:t>
            </a:r>
            <a:r>
              <a:rPr sz="1800" b="1" spc="-15" dirty="0">
                <a:latin typeface="Tahoma"/>
                <a:cs typeface="Tahoma"/>
              </a:rPr>
              <a:t> </a:t>
            </a:r>
            <a:r>
              <a:rPr sz="1800" dirty="0">
                <a:latin typeface="Verdana"/>
                <a:cs typeface="Verdana"/>
              </a:rPr>
              <a:t>—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spc="-55" dirty="0">
                <a:latin typeface="Verdana"/>
                <a:cs typeface="Verdana"/>
              </a:rPr>
              <a:t>enjoy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spc="-105" dirty="0">
                <a:latin typeface="Verdana"/>
                <a:cs typeface="Verdana"/>
              </a:rPr>
              <a:t>full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control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extend, </a:t>
            </a:r>
            <a:r>
              <a:rPr sz="1800" spc="-30" dirty="0">
                <a:latin typeface="Verdana"/>
                <a:cs typeface="Verdana"/>
              </a:rPr>
              <a:t>renovate,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60" dirty="0">
                <a:latin typeface="Verdana"/>
                <a:cs typeface="Verdana"/>
              </a:rPr>
              <a:t>and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personalize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75" dirty="0">
                <a:latin typeface="Verdana"/>
                <a:cs typeface="Verdana"/>
              </a:rPr>
              <a:t>your</a:t>
            </a:r>
            <a:r>
              <a:rPr sz="1800" spc="-1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home</a:t>
            </a:r>
            <a:r>
              <a:rPr sz="1800" spc="-105" dirty="0">
                <a:latin typeface="Verdana"/>
                <a:cs typeface="Verdana"/>
              </a:rPr>
              <a:t> </a:t>
            </a:r>
            <a:r>
              <a:rPr sz="1800" spc="-85" dirty="0">
                <a:latin typeface="Verdana"/>
                <a:cs typeface="Verdana"/>
              </a:rPr>
              <a:t>with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no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b="1" dirty="0">
                <a:latin typeface="Tahoma"/>
                <a:cs typeface="Tahoma"/>
              </a:rPr>
              <a:t>maintenance</a:t>
            </a:r>
            <a:r>
              <a:rPr sz="1800" b="1" spc="-40" dirty="0">
                <a:latin typeface="Tahoma"/>
                <a:cs typeface="Tahoma"/>
              </a:rPr>
              <a:t> </a:t>
            </a:r>
            <a:r>
              <a:rPr sz="1800" b="1" spc="-20" dirty="0">
                <a:latin typeface="Tahoma"/>
                <a:cs typeface="Tahoma"/>
              </a:rPr>
              <a:t>fees </a:t>
            </a:r>
            <a:r>
              <a:rPr sz="1800" spc="-20" dirty="0">
                <a:latin typeface="Verdana"/>
                <a:cs typeface="Verdana"/>
              </a:rPr>
              <a:t>holding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you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back.</a:t>
            </a:r>
            <a:endParaRPr lang="en-MY" sz="1800" spc="-10" dirty="0">
              <a:latin typeface="Verdana"/>
              <a:cs typeface="Verdana"/>
            </a:endParaRPr>
          </a:p>
          <a:p>
            <a:pPr marL="12700" marR="149860" algn="just">
              <a:lnSpc>
                <a:spcPct val="100000"/>
              </a:lnSpc>
            </a:pPr>
            <a:endParaRPr lang="en-MY" spc="-10" dirty="0">
              <a:latin typeface="Verdana"/>
              <a:cs typeface="Verdana"/>
            </a:endParaRPr>
          </a:p>
          <a:p>
            <a:pPr marL="267970" indent="-255270" algn="just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267970" algn="l"/>
              </a:tabLst>
            </a:pPr>
            <a:r>
              <a:rPr lang="en-US" sz="1800" b="1" spc="-70" dirty="0">
                <a:latin typeface="Tahoma"/>
                <a:cs typeface="Tahoma"/>
              </a:rPr>
              <a:t>Live</a:t>
            </a:r>
            <a:r>
              <a:rPr lang="en-US" sz="1800" b="1" spc="-20" dirty="0">
                <a:latin typeface="Tahoma"/>
                <a:cs typeface="Tahoma"/>
              </a:rPr>
              <a:t> </a:t>
            </a:r>
            <a:r>
              <a:rPr lang="en-US" sz="1800" b="1" spc="-150" dirty="0">
                <a:latin typeface="Tahoma"/>
                <a:cs typeface="Tahoma"/>
              </a:rPr>
              <a:t>Within</a:t>
            </a:r>
            <a:r>
              <a:rPr lang="en-US" sz="1800" b="1" spc="-20" dirty="0">
                <a:latin typeface="Tahoma"/>
                <a:cs typeface="Tahoma"/>
              </a:rPr>
              <a:t> </a:t>
            </a:r>
            <a:r>
              <a:rPr lang="en-US" sz="1800" b="1" dirty="0">
                <a:latin typeface="Tahoma"/>
                <a:cs typeface="Tahoma"/>
              </a:rPr>
              <a:t>an</a:t>
            </a:r>
            <a:r>
              <a:rPr lang="en-US" sz="1800" b="1" spc="-35" dirty="0">
                <a:latin typeface="Tahoma"/>
                <a:cs typeface="Tahoma"/>
              </a:rPr>
              <a:t> </a:t>
            </a:r>
            <a:r>
              <a:rPr lang="en-US" sz="1800" b="1" spc="-70" dirty="0">
                <a:latin typeface="Tahoma"/>
                <a:cs typeface="Tahoma"/>
              </a:rPr>
              <a:t>Established</a:t>
            </a:r>
            <a:r>
              <a:rPr lang="en-US" sz="1800" b="1" spc="-35" dirty="0">
                <a:latin typeface="Tahoma"/>
                <a:cs typeface="Tahoma"/>
              </a:rPr>
              <a:t> </a:t>
            </a:r>
            <a:r>
              <a:rPr lang="en-US" sz="1800" b="1" spc="-10" dirty="0">
                <a:latin typeface="Tahoma"/>
                <a:cs typeface="Tahoma"/>
              </a:rPr>
              <a:t>Township</a:t>
            </a:r>
            <a:endParaRPr lang="en-US" sz="1800" dirty="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</a:pPr>
            <a:r>
              <a:rPr lang="en-US" sz="1800" spc="-55" dirty="0">
                <a:latin typeface="Verdana"/>
                <a:cs typeface="Verdana"/>
              </a:rPr>
              <a:t>Strategically</a:t>
            </a:r>
            <a:r>
              <a:rPr lang="en-US" sz="1800" spc="-125" dirty="0">
                <a:latin typeface="Verdana"/>
                <a:cs typeface="Verdana"/>
              </a:rPr>
              <a:t> </a:t>
            </a:r>
            <a:r>
              <a:rPr lang="en-US" sz="1800" spc="50" dirty="0">
                <a:latin typeface="Verdana"/>
                <a:cs typeface="Verdana"/>
              </a:rPr>
              <a:t>located</a:t>
            </a:r>
            <a:r>
              <a:rPr lang="en-US" sz="1800" spc="-90" dirty="0">
                <a:latin typeface="Verdana"/>
                <a:cs typeface="Verdana"/>
              </a:rPr>
              <a:t> </a:t>
            </a:r>
            <a:r>
              <a:rPr lang="en-US" sz="1800" spc="-10" dirty="0">
                <a:latin typeface="Verdana"/>
                <a:cs typeface="Verdana"/>
              </a:rPr>
              <a:t>near</a:t>
            </a:r>
            <a:r>
              <a:rPr lang="en-US" sz="1800" spc="-95" dirty="0">
                <a:latin typeface="Verdana"/>
                <a:cs typeface="Verdana"/>
              </a:rPr>
              <a:t> </a:t>
            </a:r>
            <a:r>
              <a:rPr lang="en-US" sz="1800" spc="-10" dirty="0">
                <a:latin typeface="Verdana"/>
                <a:cs typeface="Verdana"/>
              </a:rPr>
              <a:t>everyday</a:t>
            </a:r>
            <a:r>
              <a:rPr lang="en-US" sz="1800" spc="-95" dirty="0">
                <a:latin typeface="Verdana"/>
                <a:cs typeface="Verdana"/>
              </a:rPr>
              <a:t> essentials </a:t>
            </a:r>
            <a:r>
              <a:rPr lang="en-US" sz="1800" spc="-25" dirty="0">
                <a:latin typeface="Verdana"/>
                <a:cs typeface="Verdana"/>
              </a:rPr>
              <a:t>including</a:t>
            </a:r>
            <a:r>
              <a:rPr lang="en-US" sz="1800" spc="-130" dirty="0">
                <a:latin typeface="Verdana"/>
                <a:cs typeface="Verdana"/>
              </a:rPr>
              <a:t> </a:t>
            </a:r>
            <a:r>
              <a:rPr lang="en-US" sz="1800" spc="-10" dirty="0">
                <a:latin typeface="Verdana"/>
                <a:cs typeface="Verdana"/>
              </a:rPr>
              <a:t>schools, </a:t>
            </a:r>
            <a:r>
              <a:rPr lang="en-US" sz="1800" spc="-85" dirty="0">
                <a:latin typeface="Verdana"/>
                <a:cs typeface="Verdana"/>
              </a:rPr>
              <a:t>supermarkets</a:t>
            </a:r>
            <a:r>
              <a:rPr lang="en-US" sz="1800" spc="-90" dirty="0">
                <a:latin typeface="Verdana"/>
                <a:cs typeface="Verdana"/>
              </a:rPr>
              <a:t> like</a:t>
            </a:r>
            <a:r>
              <a:rPr lang="en-US" sz="1800" spc="-145" dirty="0">
                <a:latin typeface="Verdana"/>
                <a:cs typeface="Verdana"/>
              </a:rPr>
              <a:t> </a:t>
            </a:r>
            <a:r>
              <a:rPr lang="en-US" sz="1800" b="1" spc="-25" dirty="0" err="1">
                <a:latin typeface="Tahoma"/>
                <a:cs typeface="Tahoma"/>
              </a:rPr>
              <a:t>Econsave</a:t>
            </a:r>
            <a:r>
              <a:rPr lang="en-US" sz="1800" spc="-25" dirty="0">
                <a:latin typeface="Verdana"/>
                <a:cs typeface="Verdana"/>
              </a:rPr>
              <a:t>,</a:t>
            </a:r>
            <a:r>
              <a:rPr lang="en-US" sz="1800" spc="-125" dirty="0">
                <a:latin typeface="Verdana"/>
                <a:cs typeface="Verdana"/>
              </a:rPr>
              <a:t> </a:t>
            </a:r>
            <a:r>
              <a:rPr lang="en-US" sz="1800" spc="60" dirty="0">
                <a:latin typeface="Verdana"/>
                <a:cs typeface="Verdana"/>
              </a:rPr>
              <a:t>and</a:t>
            </a:r>
            <a:r>
              <a:rPr lang="en-US" sz="1800" spc="-114" dirty="0">
                <a:latin typeface="Verdana"/>
                <a:cs typeface="Verdana"/>
              </a:rPr>
              <a:t> </a:t>
            </a:r>
            <a:r>
              <a:rPr lang="en-US" sz="1800" spc="150" dirty="0">
                <a:latin typeface="Verdana"/>
                <a:cs typeface="Verdana"/>
              </a:rPr>
              <a:t>a</a:t>
            </a:r>
            <a:r>
              <a:rPr lang="en-US" sz="1800" spc="-130" dirty="0">
                <a:latin typeface="Verdana"/>
                <a:cs typeface="Verdana"/>
              </a:rPr>
              <a:t> </a:t>
            </a:r>
            <a:r>
              <a:rPr lang="en-US" sz="1800" spc="-30" dirty="0">
                <a:latin typeface="Verdana"/>
                <a:cs typeface="Verdana"/>
              </a:rPr>
              <a:t>growing</a:t>
            </a:r>
            <a:r>
              <a:rPr lang="en-US" sz="1800" spc="-105" dirty="0">
                <a:latin typeface="Verdana"/>
                <a:cs typeface="Verdana"/>
              </a:rPr>
              <a:t> </a:t>
            </a:r>
            <a:r>
              <a:rPr lang="en-US" sz="1800" spc="-135" dirty="0">
                <a:latin typeface="Verdana"/>
                <a:cs typeface="Verdana"/>
              </a:rPr>
              <a:t>mix</a:t>
            </a:r>
            <a:r>
              <a:rPr lang="en-US" sz="1800" spc="-140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of</a:t>
            </a:r>
            <a:r>
              <a:rPr lang="en-US" sz="1800" spc="-130" dirty="0">
                <a:latin typeface="Verdana"/>
                <a:cs typeface="Verdana"/>
              </a:rPr>
              <a:t> </a:t>
            </a:r>
            <a:r>
              <a:rPr lang="en-US" sz="1800" spc="-45" dirty="0">
                <a:latin typeface="Verdana"/>
                <a:cs typeface="Verdana"/>
              </a:rPr>
              <a:t>eateries</a:t>
            </a:r>
            <a:r>
              <a:rPr lang="en-US" sz="1800" spc="-80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—</a:t>
            </a:r>
            <a:r>
              <a:rPr lang="en-US" sz="1800" spc="-114" dirty="0">
                <a:latin typeface="Verdana"/>
                <a:cs typeface="Verdana"/>
              </a:rPr>
              <a:t> </a:t>
            </a:r>
            <a:r>
              <a:rPr lang="en-US" sz="1800" spc="-10" dirty="0">
                <a:latin typeface="Verdana"/>
                <a:cs typeface="Verdana"/>
              </a:rPr>
              <a:t>giving </a:t>
            </a:r>
            <a:r>
              <a:rPr lang="en-US" sz="1800" spc="-35" dirty="0">
                <a:latin typeface="Verdana"/>
                <a:cs typeface="Verdana"/>
              </a:rPr>
              <a:t>you</a:t>
            </a:r>
            <a:r>
              <a:rPr lang="en-US" sz="1800" spc="-60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convenience</a:t>
            </a:r>
            <a:r>
              <a:rPr lang="en-US" sz="1800" spc="-45" dirty="0">
                <a:latin typeface="Verdana"/>
                <a:cs typeface="Verdana"/>
              </a:rPr>
              <a:t> </a:t>
            </a:r>
            <a:r>
              <a:rPr lang="en-US" sz="1800" spc="-55" dirty="0">
                <a:latin typeface="Verdana"/>
                <a:cs typeface="Verdana"/>
              </a:rPr>
              <a:t>without</a:t>
            </a:r>
            <a:r>
              <a:rPr lang="en-US" sz="1800" spc="-15" dirty="0">
                <a:latin typeface="Verdana"/>
                <a:cs typeface="Verdana"/>
              </a:rPr>
              <a:t> </a:t>
            </a:r>
            <a:r>
              <a:rPr lang="en-US" sz="1800" spc="-20" dirty="0">
                <a:latin typeface="Verdana"/>
                <a:cs typeface="Verdana"/>
              </a:rPr>
              <a:t>the</a:t>
            </a:r>
            <a:r>
              <a:rPr lang="en-US" sz="1800" spc="-15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chaos</a:t>
            </a:r>
            <a:r>
              <a:rPr lang="en-US" sz="1800" spc="-65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of</a:t>
            </a:r>
            <a:r>
              <a:rPr lang="en-US" sz="1800" spc="-55" dirty="0">
                <a:latin typeface="Verdana"/>
                <a:cs typeface="Verdana"/>
              </a:rPr>
              <a:t> </a:t>
            </a:r>
            <a:r>
              <a:rPr lang="en-US" sz="1800" spc="-25" dirty="0">
                <a:latin typeface="Verdana"/>
                <a:cs typeface="Verdana"/>
              </a:rPr>
              <a:t>the</a:t>
            </a:r>
            <a:r>
              <a:rPr lang="en-US" sz="1800" spc="-35" dirty="0">
                <a:latin typeface="Verdana"/>
                <a:cs typeface="Verdana"/>
              </a:rPr>
              <a:t> </a:t>
            </a:r>
            <a:r>
              <a:rPr lang="en-US" sz="1800" spc="-10" dirty="0">
                <a:latin typeface="Verdana"/>
                <a:cs typeface="Verdana"/>
              </a:rPr>
              <a:t>city.</a:t>
            </a:r>
            <a:endParaRPr lang="en-US" sz="1800" dirty="0">
              <a:latin typeface="Verdana"/>
              <a:cs typeface="Verdana"/>
            </a:endParaRPr>
          </a:p>
          <a:p>
            <a:pPr marL="12700" marR="149860" algn="just">
              <a:lnSpc>
                <a:spcPct val="100000"/>
              </a:lnSpc>
            </a:pPr>
            <a:endParaRPr sz="1800" dirty="0">
              <a:latin typeface="Verdana"/>
              <a:cs typeface="Verdana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D8270B32-C5A6-60E1-7114-A4AB3F620565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3">
            <a:extLst>
              <a:ext uri="{FF2B5EF4-FFF2-40B4-BE49-F238E27FC236}">
                <a16:creationId xmlns:a16="http://schemas.microsoft.com/office/drawing/2014/main" id="{F49FCCDA-0D8D-15DC-CC19-EB20E268D9F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7230" y="2374771"/>
            <a:ext cx="11125200" cy="4221102"/>
          </a:xfrm>
          <a:prstGeom prst="rect">
            <a:avLst/>
          </a:prstGeom>
        </p:spPr>
      </p:pic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Unique</a:t>
            </a:r>
            <a:r>
              <a:rPr spc="-220" dirty="0"/>
              <a:t> </a:t>
            </a:r>
            <a:r>
              <a:rPr spc="-180" dirty="0"/>
              <a:t>Selling</a:t>
            </a:r>
            <a:r>
              <a:rPr spc="-195" dirty="0"/>
              <a:t> </a:t>
            </a:r>
            <a:r>
              <a:rPr spc="-55" dirty="0"/>
              <a:t>Point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661650" y="570992"/>
            <a:ext cx="222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75" dirty="0">
                <a:solidFill>
                  <a:srgbClr val="FFFFFF"/>
                </a:solidFill>
                <a:latin typeface="Verdana"/>
                <a:cs typeface="Verdana"/>
              </a:rPr>
              <a:t>9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10"/>
              </a:spcBef>
            </a:pPr>
            <a:r>
              <a:rPr spc="-50" dirty="0"/>
              <a:t>All</a:t>
            </a:r>
            <a:r>
              <a:rPr spc="-25" dirty="0"/>
              <a:t> </a:t>
            </a:r>
            <a:r>
              <a:rPr spc="-75" dirty="0"/>
              <a:t>visuals,</a:t>
            </a:r>
            <a:r>
              <a:rPr spc="-95" dirty="0"/>
              <a:t> </a:t>
            </a:r>
            <a:r>
              <a:rPr spc="-35" dirty="0"/>
              <a:t>logos,</a:t>
            </a:r>
            <a:r>
              <a:rPr spc="-5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35" dirty="0"/>
              <a:t>information</a:t>
            </a:r>
            <a:r>
              <a:rPr spc="-50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50" dirty="0"/>
              <a:t>currently</a:t>
            </a:r>
            <a:r>
              <a:rPr spc="-75" dirty="0"/>
              <a:t> </a:t>
            </a:r>
            <a:r>
              <a:rPr spc="-55" dirty="0"/>
              <a:t>in</a:t>
            </a:r>
            <a:r>
              <a:rPr spc="-45" dirty="0"/>
              <a:t> </a:t>
            </a:r>
            <a:r>
              <a:rPr spc="-20" dirty="0"/>
              <a:t>the</a:t>
            </a:r>
            <a:r>
              <a:rPr spc="-60" dirty="0"/>
              <a:t> </a:t>
            </a:r>
            <a:r>
              <a:rPr spc="-50" dirty="0"/>
              <a:t>preliminary</a:t>
            </a:r>
            <a:r>
              <a:rPr spc="-90" dirty="0"/>
              <a:t> </a:t>
            </a:r>
            <a:r>
              <a:rPr spc="-10" dirty="0"/>
              <a:t>stage</a:t>
            </a:r>
            <a:r>
              <a:rPr spc="-70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are</a:t>
            </a:r>
            <a:r>
              <a:rPr spc="-70" dirty="0"/>
              <a:t> </a:t>
            </a:r>
            <a:r>
              <a:rPr spc="-30" dirty="0"/>
              <a:t>subject</a:t>
            </a:r>
            <a:r>
              <a:rPr spc="-90" dirty="0"/>
              <a:t> </a:t>
            </a:r>
            <a:r>
              <a:rPr dirty="0"/>
              <a:t>to</a:t>
            </a:r>
            <a:r>
              <a:rPr spc="-40" dirty="0"/>
              <a:t> </a:t>
            </a:r>
            <a:r>
              <a:rPr spc="-35" dirty="0"/>
              <a:t>final</a:t>
            </a:r>
            <a:r>
              <a:rPr spc="-50" dirty="0"/>
              <a:t> </a:t>
            </a:r>
            <a:r>
              <a:rPr spc="-10" dirty="0"/>
              <a:t>approval.</a:t>
            </a:r>
            <a:r>
              <a:rPr spc="-100" dirty="0"/>
              <a:t> </a:t>
            </a:r>
            <a:r>
              <a:rPr spc="-45" dirty="0"/>
              <a:t>Details</a:t>
            </a:r>
            <a:r>
              <a:rPr spc="-70" dirty="0"/>
              <a:t> </a:t>
            </a:r>
            <a:r>
              <a:rPr spc="-10" dirty="0"/>
              <a:t>may</a:t>
            </a:r>
            <a:r>
              <a:rPr spc="-45" dirty="0"/>
              <a:t> </a:t>
            </a:r>
            <a:r>
              <a:rPr spc="60" dirty="0"/>
              <a:t>be</a:t>
            </a:r>
            <a:r>
              <a:rPr dirty="0"/>
              <a:t> </a:t>
            </a:r>
            <a:r>
              <a:rPr spc="-40" dirty="0"/>
              <a:t>revised</a:t>
            </a:r>
            <a:r>
              <a:rPr spc="-105" dirty="0"/>
              <a:t> </a:t>
            </a:r>
            <a:r>
              <a:rPr spc="-50" dirty="0"/>
              <a:t>from</a:t>
            </a:r>
            <a:r>
              <a:rPr spc="-40" dirty="0"/>
              <a:t> time</a:t>
            </a:r>
            <a:r>
              <a:rPr spc="-55" dirty="0"/>
              <a:t> </a:t>
            </a:r>
            <a:r>
              <a:rPr dirty="0"/>
              <a:t>to</a:t>
            </a:r>
            <a:r>
              <a:rPr spc="-40" dirty="0"/>
              <a:t> time </a:t>
            </a:r>
            <a:r>
              <a:rPr spc="-35" dirty="0"/>
              <a:t>without</a:t>
            </a:r>
            <a:r>
              <a:rPr spc="-55" dirty="0"/>
              <a:t> prior</a:t>
            </a:r>
            <a:r>
              <a:rPr spc="-70" dirty="0"/>
              <a:t> </a:t>
            </a:r>
            <a:r>
              <a:rPr spc="-10" dirty="0"/>
              <a:t>notice.</a:t>
            </a: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AA945F92-CF2F-7C97-5B9E-507CC868BD9F}"/>
              </a:ext>
            </a:extLst>
          </p:cNvPr>
          <p:cNvSpPr txBox="1"/>
          <p:nvPr/>
        </p:nvSpPr>
        <p:spPr>
          <a:xfrm rot="20019461">
            <a:off x="2369390" y="2781299"/>
            <a:ext cx="7240881" cy="12954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195"/>
              </a:lnSpc>
            </a:pPr>
            <a:r>
              <a:rPr sz="1020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DF</a:t>
            </a:r>
            <a:r>
              <a:rPr sz="10200" spc="-5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 </a:t>
            </a:r>
            <a:r>
              <a:rPr sz="10200" spc="-10" dirty="0">
                <a:solidFill>
                  <a:sysClr val="windowText" lastClr="000000">
                    <a:alpha val="30000"/>
                  </a:sysClr>
                </a:solidFill>
                <a:latin typeface="Arial MT"/>
                <a:cs typeface="Arial MT"/>
              </a:rPr>
              <a:t>REALTY</a:t>
            </a:r>
            <a:endParaRPr sz="10200" dirty="0">
              <a:solidFill>
                <a:sysClr val="windowText" lastClr="000000">
                  <a:alpha val="30000"/>
                </a:sysClr>
              </a:solidFill>
              <a:latin typeface="Arial MT"/>
              <a:cs typeface="Arial MT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1BFE2C5F-96DD-6DD2-469A-A8D804BAE1B6}"/>
              </a:ext>
            </a:extLst>
          </p:cNvPr>
          <p:cNvSpPr txBox="1"/>
          <p:nvPr/>
        </p:nvSpPr>
        <p:spPr>
          <a:xfrm>
            <a:off x="862457" y="2825937"/>
            <a:ext cx="10467086" cy="25186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7335" indent="-254635">
              <a:lnSpc>
                <a:spcPct val="100000"/>
              </a:lnSpc>
              <a:spcBef>
                <a:spcPts val="2160"/>
              </a:spcBef>
              <a:buAutoNum type="arabicPeriod" startAt="4"/>
              <a:tabLst>
                <a:tab pos="267335" algn="l"/>
              </a:tabLst>
            </a:pPr>
            <a:r>
              <a:rPr lang="en-US" sz="1800" b="1" spc="-70" dirty="0">
                <a:latin typeface="Tahoma"/>
                <a:cs typeface="Tahoma"/>
              </a:rPr>
              <a:t>Nature-</a:t>
            </a:r>
            <a:r>
              <a:rPr lang="en-US" sz="1800" b="1" spc="-55" dirty="0">
                <a:latin typeface="Tahoma"/>
                <a:cs typeface="Tahoma"/>
              </a:rPr>
              <a:t>Rich</a:t>
            </a:r>
            <a:r>
              <a:rPr lang="en-US" sz="1800" b="1" spc="10" dirty="0">
                <a:latin typeface="Tahoma"/>
                <a:cs typeface="Tahoma"/>
              </a:rPr>
              <a:t> </a:t>
            </a:r>
            <a:r>
              <a:rPr lang="en-US" sz="1800" b="1" spc="-90" dirty="0">
                <a:latin typeface="Tahoma"/>
                <a:cs typeface="Tahoma"/>
              </a:rPr>
              <a:t>Living,</a:t>
            </a:r>
            <a:r>
              <a:rPr lang="en-US" sz="1800" b="1" spc="20" dirty="0">
                <a:latin typeface="Tahoma"/>
                <a:cs typeface="Tahoma"/>
              </a:rPr>
              <a:t> </a:t>
            </a:r>
            <a:r>
              <a:rPr lang="en-US" sz="1800" b="1" spc="-40" dirty="0">
                <a:latin typeface="Tahoma"/>
                <a:cs typeface="Tahoma"/>
              </a:rPr>
              <a:t>City-</a:t>
            </a:r>
            <a:r>
              <a:rPr lang="en-US" sz="1800" b="1" spc="-10" dirty="0">
                <a:latin typeface="Tahoma"/>
                <a:cs typeface="Tahoma"/>
              </a:rPr>
              <a:t>Connected</a:t>
            </a:r>
            <a:endParaRPr lang="en-US" sz="1800" dirty="0">
              <a:latin typeface="Tahoma"/>
              <a:cs typeface="Tahoma"/>
            </a:endParaRPr>
          </a:p>
          <a:p>
            <a:pPr marL="12700" marR="429259">
              <a:lnSpc>
                <a:spcPct val="100000"/>
              </a:lnSpc>
              <a:spcBef>
                <a:spcPts val="5"/>
              </a:spcBef>
            </a:pPr>
            <a:r>
              <a:rPr lang="en-US" sz="1800" spc="-35" dirty="0">
                <a:latin typeface="Verdana"/>
                <a:cs typeface="Verdana"/>
              </a:rPr>
              <a:t>Nestled</a:t>
            </a:r>
            <a:r>
              <a:rPr lang="en-US" sz="1800" spc="-70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at</a:t>
            </a:r>
            <a:r>
              <a:rPr lang="en-US" sz="1800" spc="-114" dirty="0">
                <a:latin typeface="Verdana"/>
                <a:cs typeface="Verdana"/>
              </a:rPr>
              <a:t> </a:t>
            </a:r>
            <a:r>
              <a:rPr lang="en-US" sz="1800" spc="-10" dirty="0">
                <a:latin typeface="Verdana"/>
                <a:cs typeface="Verdana"/>
              </a:rPr>
              <a:t>the</a:t>
            </a:r>
            <a:r>
              <a:rPr lang="en-US" sz="1800" spc="-70" dirty="0">
                <a:latin typeface="Verdana"/>
                <a:cs typeface="Verdana"/>
              </a:rPr>
              <a:t> </a:t>
            </a:r>
            <a:r>
              <a:rPr lang="en-US" sz="1800" spc="-90" dirty="0">
                <a:latin typeface="Verdana"/>
                <a:cs typeface="Verdana"/>
              </a:rPr>
              <a:t>foothills</a:t>
            </a:r>
            <a:r>
              <a:rPr lang="en-US" sz="1800" spc="-135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of</a:t>
            </a:r>
            <a:r>
              <a:rPr lang="en-US" sz="1800" spc="-114" dirty="0">
                <a:latin typeface="Verdana"/>
                <a:cs typeface="Verdana"/>
              </a:rPr>
              <a:t> </a:t>
            </a:r>
            <a:r>
              <a:rPr lang="en-US" sz="1800" spc="-20" dirty="0">
                <a:latin typeface="Verdana"/>
                <a:cs typeface="Verdana"/>
              </a:rPr>
              <a:t>the</a:t>
            </a:r>
            <a:r>
              <a:rPr lang="en-US" sz="1800" spc="-60" dirty="0">
                <a:latin typeface="Verdana"/>
                <a:cs typeface="Verdana"/>
              </a:rPr>
              <a:t> </a:t>
            </a:r>
            <a:r>
              <a:rPr lang="en-US" sz="1800" b="1" spc="-100" dirty="0" err="1">
                <a:latin typeface="Tahoma"/>
                <a:cs typeface="Tahoma"/>
              </a:rPr>
              <a:t>Titiwangsa</a:t>
            </a:r>
            <a:r>
              <a:rPr lang="en-US" sz="1800" b="1" spc="-20" dirty="0">
                <a:latin typeface="Tahoma"/>
                <a:cs typeface="Tahoma"/>
              </a:rPr>
              <a:t> </a:t>
            </a:r>
            <a:r>
              <a:rPr lang="en-US" sz="1800" b="1" spc="-55" dirty="0">
                <a:latin typeface="Tahoma"/>
                <a:cs typeface="Tahoma"/>
              </a:rPr>
              <a:t>Range</a:t>
            </a:r>
            <a:r>
              <a:rPr lang="en-US" sz="1800" spc="-55" dirty="0">
                <a:latin typeface="Verdana"/>
                <a:cs typeface="Verdana"/>
              </a:rPr>
              <a:t>,</a:t>
            </a:r>
            <a:r>
              <a:rPr lang="en-US" sz="1800" spc="-114" dirty="0">
                <a:latin typeface="Verdana"/>
                <a:cs typeface="Verdana"/>
              </a:rPr>
              <a:t> </a:t>
            </a:r>
            <a:r>
              <a:rPr lang="en-US" sz="1800" spc="-55" dirty="0">
                <a:latin typeface="Verdana"/>
                <a:cs typeface="Verdana"/>
              </a:rPr>
              <a:t>enjoy</a:t>
            </a:r>
            <a:r>
              <a:rPr lang="en-US" sz="1800" spc="-100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cooler</a:t>
            </a:r>
            <a:r>
              <a:rPr lang="en-US" sz="1800" spc="-120" dirty="0">
                <a:latin typeface="Verdana"/>
                <a:cs typeface="Verdana"/>
              </a:rPr>
              <a:t> </a:t>
            </a:r>
            <a:r>
              <a:rPr lang="en-US" sz="1800" spc="-20" dirty="0">
                <a:latin typeface="Verdana"/>
                <a:cs typeface="Verdana"/>
              </a:rPr>
              <a:t>air, </a:t>
            </a:r>
            <a:r>
              <a:rPr lang="en-US" sz="1800" spc="-25" dirty="0">
                <a:latin typeface="Verdana"/>
                <a:cs typeface="Verdana"/>
              </a:rPr>
              <a:t>greener</a:t>
            </a:r>
            <a:r>
              <a:rPr lang="en-US" sz="1800" spc="-30" dirty="0">
                <a:latin typeface="Verdana"/>
                <a:cs typeface="Verdana"/>
              </a:rPr>
              <a:t> </a:t>
            </a:r>
            <a:r>
              <a:rPr lang="en-US" sz="1800" spc="-95" dirty="0">
                <a:latin typeface="Verdana"/>
                <a:cs typeface="Verdana"/>
              </a:rPr>
              <a:t>surroundings,</a:t>
            </a:r>
            <a:r>
              <a:rPr lang="en-US" sz="1800" spc="-65" dirty="0">
                <a:latin typeface="Verdana"/>
                <a:cs typeface="Verdana"/>
              </a:rPr>
              <a:t> </a:t>
            </a:r>
            <a:r>
              <a:rPr lang="en-US" sz="1800" spc="60" dirty="0">
                <a:latin typeface="Verdana"/>
                <a:cs typeface="Verdana"/>
              </a:rPr>
              <a:t>and</a:t>
            </a:r>
            <a:r>
              <a:rPr lang="en-US" sz="1800" spc="-55" dirty="0">
                <a:latin typeface="Verdana"/>
                <a:cs typeface="Verdana"/>
              </a:rPr>
              <a:t> </a:t>
            </a:r>
            <a:r>
              <a:rPr lang="en-US" sz="1800" spc="150" dirty="0">
                <a:latin typeface="Verdana"/>
                <a:cs typeface="Verdana"/>
              </a:rPr>
              <a:t>a</a:t>
            </a:r>
            <a:r>
              <a:rPr lang="en-US" sz="1800" spc="-75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peaceful</a:t>
            </a:r>
            <a:r>
              <a:rPr lang="en-US" sz="1800" spc="-45" dirty="0">
                <a:latin typeface="Verdana"/>
                <a:cs typeface="Verdana"/>
              </a:rPr>
              <a:t> </a:t>
            </a:r>
            <a:r>
              <a:rPr lang="en-US" sz="1800" spc="-75" dirty="0">
                <a:latin typeface="Verdana"/>
                <a:cs typeface="Verdana"/>
              </a:rPr>
              <a:t>low-</a:t>
            </a:r>
            <a:r>
              <a:rPr lang="en-US" sz="1800" spc="-70" dirty="0">
                <a:latin typeface="Verdana"/>
                <a:cs typeface="Verdana"/>
              </a:rPr>
              <a:t>density</a:t>
            </a:r>
            <a:r>
              <a:rPr lang="en-US" sz="1800" spc="-35" dirty="0">
                <a:latin typeface="Verdana"/>
                <a:cs typeface="Verdana"/>
              </a:rPr>
              <a:t> </a:t>
            </a:r>
            <a:r>
              <a:rPr lang="en-US" sz="1800" spc="-10" dirty="0">
                <a:latin typeface="Verdana"/>
                <a:cs typeface="Verdana"/>
              </a:rPr>
              <a:t>environment. </a:t>
            </a:r>
            <a:r>
              <a:rPr lang="en-US" sz="1800" spc="-55" dirty="0">
                <a:latin typeface="Verdana"/>
                <a:cs typeface="Verdana"/>
              </a:rPr>
              <a:t>Minutes</a:t>
            </a:r>
            <a:r>
              <a:rPr lang="en-US" sz="1800" spc="-80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away</a:t>
            </a:r>
            <a:r>
              <a:rPr lang="en-US" sz="1800" spc="-45" dirty="0">
                <a:latin typeface="Verdana"/>
                <a:cs typeface="Verdana"/>
              </a:rPr>
              <a:t> </a:t>
            </a:r>
            <a:r>
              <a:rPr lang="en-US" sz="1800" spc="-75" dirty="0">
                <a:latin typeface="Verdana"/>
                <a:cs typeface="Verdana"/>
              </a:rPr>
              <a:t>from</a:t>
            </a:r>
            <a:r>
              <a:rPr lang="en-US" sz="1800" spc="-80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eco-</a:t>
            </a:r>
            <a:r>
              <a:rPr lang="en-US" sz="1800" spc="-60" dirty="0">
                <a:latin typeface="Verdana"/>
                <a:cs typeface="Verdana"/>
              </a:rPr>
              <a:t>destinations</a:t>
            </a:r>
            <a:r>
              <a:rPr lang="en-US" sz="1800" spc="-50" dirty="0">
                <a:latin typeface="Verdana"/>
                <a:cs typeface="Verdana"/>
              </a:rPr>
              <a:t> </a:t>
            </a:r>
            <a:r>
              <a:rPr lang="en-US" sz="1800" spc="-90" dirty="0">
                <a:latin typeface="Verdana"/>
                <a:cs typeface="Verdana"/>
              </a:rPr>
              <a:t>like</a:t>
            </a:r>
            <a:r>
              <a:rPr lang="en-US" sz="1800" spc="-95" dirty="0">
                <a:latin typeface="Verdana"/>
                <a:cs typeface="Verdana"/>
              </a:rPr>
              <a:t> </a:t>
            </a:r>
            <a:r>
              <a:rPr lang="en-US" sz="1800" b="1" spc="-114" dirty="0">
                <a:latin typeface="Tahoma"/>
                <a:cs typeface="Tahoma"/>
              </a:rPr>
              <a:t>Hulu</a:t>
            </a:r>
            <a:r>
              <a:rPr lang="en-US" sz="1800" b="1" spc="20" dirty="0">
                <a:latin typeface="Tahoma"/>
                <a:cs typeface="Tahoma"/>
              </a:rPr>
              <a:t> </a:t>
            </a:r>
            <a:r>
              <a:rPr lang="en-US" sz="1800" b="1" spc="-100" dirty="0">
                <a:latin typeface="Tahoma"/>
                <a:cs typeface="Tahoma"/>
              </a:rPr>
              <a:t>Tamu</a:t>
            </a:r>
            <a:r>
              <a:rPr lang="en-US" sz="1800" b="1" spc="20" dirty="0">
                <a:latin typeface="Tahoma"/>
                <a:cs typeface="Tahoma"/>
              </a:rPr>
              <a:t> </a:t>
            </a:r>
            <a:r>
              <a:rPr lang="en-US" sz="1800" b="1" spc="-110" dirty="0">
                <a:latin typeface="Tahoma"/>
                <a:cs typeface="Tahoma"/>
              </a:rPr>
              <a:t>Hot</a:t>
            </a:r>
            <a:r>
              <a:rPr lang="en-US" sz="1800" b="1" spc="10" dirty="0">
                <a:latin typeface="Tahoma"/>
                <a:cs typeface="Tahoma"/>
              </a:rPr>
              <a:t> </a:t>
            </a:r>
            <a:r>
              <a:rPr lang="en-US" sz="1800" b="1" spc="-10" dirty="0">
                <a:latin typeface="Tahoma"/>
                <a:cs typeface="Tahoma"/>
              </a:rPr>
              <a:t>Springs</a:t>
            </a:r>
            <a:r>
              <a:rPr lang="en-US" sz="1800" spc="-10" dirty="0">
                <a:latin typeface="Verdana"/>
                <a:cs typeface="Verdana"/>
              </a:rPr>
              <a:t>, </a:t>
            </a:r>
            <a:r>
              <a:rPr lang="en-US" sz="1800" spc="-90" dirty="0">
                <a:latin typeface="Verdana"/>
                <a:cs typeface="Verdana"/>
              </a:rPr>
              <a:t>riverside</a:t>
            </a:r>
            <a:r>
              <a:rPr lang="en-US" sz="1800" spc="-145" dirty="0">
                <a:latin typeface="Verdana"/>
                <a:cs typeface="Verdana"/>
              </a:rPr>
              <a:t> </a:t>
            </a:r>
            <a:r>
              <a:rPr lang="en-US" sz="1800" spc="-95" dirty="0">
                <a:latin typeface="Verdana"/>
                <a:cs typeface="Verdana"/>
              </a:rPr>
              <a:t>retreats,</a:t>
            </a:r>
            <a:r>
              <a:rPr lang="en-US" sz="1800" spc="-60" dirty="0">
                <a:latin typeface="Verdana"/>
                <a:cs typeface="Verdana"/>
              </a:rPr>
              <a:t> </a:t>
            </a:r>
            <a:r>
              <a:rPr lang="en-US" sz="1800" spc="60" dirty="0">
                <a:latin typeface="Verdana"/>
                <a:cs typeface="Verdana"/>
              </a:rPr>
              <a:t>and</a:t>
            </a:r>
            <a:r>
              <a:rPr lang="en-US" sz="1800" spc="-105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glamping</a:t>
            </a:r>
            <a:r>
              <a:rPr lang="en-US" sz="1800" spc="-130" dirty="0">
                <a:latin typeface="Verdana"/>
                <a:cs typeface="Verdana"/>
              </a:rPr>
              <a:t> </a:t>
            </a:r>
            <a:r>
              <a:rPr lang="en-US" sz="1800" spc="-140" dirty="0">
                <a:latin typeface="Verdana"/>
                <a:cs typeface="Verdana"/>
              </a:rPr>
              <a:t>sites</a:t>
            </a:r>
            <a:r>
              <a:rPr lang="en-US" sz="1800" spc="-80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—</a:t>
            </a:r>
            <a:r>
              <a:rPr lang="en-US" sz="1800" spc="-100" dirty="0">
                <a:latin typeface="Verdana"/>
                <a:cs typeface="Verdana"/>
              </a:rPr>
              <a:t> </a:t>
            </a:r>
            <a:r>
              <a:rPr lang="en-US" sz="1800" spc="-45" dirty="0">
                <a:latin typeface="Verdana"/>
                <a:cs typeface="Verdana"/>
              </a:rPr>
              <a:t>offering</a:t>
            </a:r>
            <a:r>
              <a:rPr lang="en-US" sz="1800" spc="-114" dirty="0">
                <a:latin typeface="Verdana"/>
                <a:cs typeface="Verdana"/>
              </a:rPr>
              <a:t> </a:t>
            </a:r>
            <a:r>
              <a:rPr lang="en-US" sz="1800" spc="150" dirty="0">
                <a:latin typeface="Verdana"/>
                <a:cs typeface="Verdana"/>
              </a:rPr>
              <a:t>a</a:t>
            </a:r>
            <a:r>
              <a:rPr lang="en-US" sz="1800" spc="-110" dirty="0">
                <a:latin typeface="Verdana"/>
                <a:cs typeface="Verdana"/>
              </a:rPr>
              <a:t> </a:t>
            </a:r>
            <a:r>
              <a:rPr lang="en-US" sz="1800" spc="-90" dirty="0">
                <a:latin typeface="Verdana"/>
                <a:cs typeface="Verdana"/>
              </a:rPr>
              <a:t>lifestyle</a:t>
            </a:r>
            <a:r>
              <a:rPr lang="en-US" sz="1800" spc="-125" dirty="0">
                <a:latin typeface="Verdana"/>
                <a:cs typeface="Verdana"/>
              </a:rPr>
              <a:t> </a:t>
            </a:r>
            <a:r>
              <a:rPr lang="en-US" sz="1800" spc="-20" dirty="0">
                <a:latin typeface="Verdana"/>
                <a:cs typeface="Verdana"/>
              </a:rPr>
              <a:t>that </a:t>
            </a:r>
            <a:r>
              <a:rPr lang="en-US" sz="1800" spc="-30" dirty="0">
                <a:latin typeface="Verdana"/>
                <a:cs typeface="Verdana"/>
              </a:rPr>
              <a:t>blends</a:t>
            </a:r>
            <a:r>
              <a:rPr lang="en-US" sz="1800" spc="-100" dirty="0">
                <a:latin typeface="Verdana"/>
                <a:cs typeface="Verdana"/>
              </a:rPr>
              <a:t> </a:t>
            </a:r>
            <a:r>
              <a:rPr lang="en-US" sz="1800" spc="-45" dirty="0">
                <a:latin typeface="Verdana"/>
                <a:cs typeface="Verdana"/>
              </a:rPr>
              <a:t>relaxation</a:t>
            </a:r>
            <a:r>
              <a:rPr lang="en-US" sz="1800" spc="-125" dirty="0">
                <a:latin typeface="Verdana"/>
                <a:cs typeface="Verdana"/>
              </a:rPr>
              <a:t> </a:t>
            </a:r>
            <a:r>
              <a:rPr lang="en-US" sz="1800" spc="-85" dirty="0">
                <a:latin typeface="Verdana"/>
                <a:cs typeface="Verdana"/>
              </a:rPr>
              <a:t>with</a:t>
            </a:r>
            <a:r>
              <a:rPr lang="en-US" sz="1800" spc="-75" dirty="0">
                <a:latin typeface="Verdana"/>
                <a:cs typeface="Verdana"/>
              </a:rPr>
              <a:t> </a:t>
            </a:r>
            <a:r>
              <a:rPr lang="en-US" sz="1800" spc="-10" dirty="0">
                <a:latin typeface="Verdana"/>
                <a:cs typeface="Verdana"/>
              </a:rPr>
              <a:t>adventure.</a:t>
            </a:r>
          </a:p>
          <a:p>
            <a:pPr marL="12700" marR="429259">
              <a:lnSpc>
                <a:spcPct val="100000"/>
              </a:lnSpc>
              <a:spcBef>
                <a:spcPts val="5"/>
              </a:spcBef>
            </a:pPr>
            <a:endParaRPr lang="en-US" spc="-1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spc="-105" dirty="0">
                <a:latin typeface="Tahoma"/>
                <a:cs typeface="Tahoma"/>
              </a:rPr>
              <a:t>5.</a:t>
            </a:r>
            <a:r>
              <a:rPr lang="en-US" sz="1800" b="1" spc="-5" dirty="0">
                <a:latin typeface="Tahoma"/>
                <a:cs typeface="Tahoma"/>
              </a:rPr>
              <a:t> </a:t>
            </a:r>
            <a:r>
              <a:rPr lang="en-US" sz="1800" b="1" spc="-110" dirty="0">
                <a:latin typeface="Tahoma"/>
                <a:cs typeface="Tahoma"/>
              </a:rPr>
              <a:t>Smart,</a:t>
            </a:r>
            <a:r>
              <a:rPr lang="en-US" sz="1800" b="1" spc="-30" dirty="0">
                <a:latin typeface="Tahoma"/>
                <a:cs typeface="Tahoma"/>
              </a:rPr>
              <a:t> </a:t>
            </a:r>
            <a:r>
              <a:rPr lang="en-US" sz="1800" b="1" spc="-95" dirty="0">
                <a:latin typeface="Tahoma"/>
                <a:cs typeface="Tahoma"/>
              </a:rPr>
              <a:t>Fully-</a:t>
            </a:r>
            <a:r>
              <a:rPr lang="en-US" sz="1800" b="1" spc="-40" dirty="0">
                <a:latin typeface="Tahoma"/>
                <a:cs typeface="Tahoma"/>
              </a:rPr>
              <a:t>Extended</a:t>
            </a:r>
            <a:r>
              <a:rPr lang="en-US" sz="1800" b="1" spc="-10" dirty="0">
                <a:latin typeface="Tahoma"/>
                <a:cs typeface="Tahoma"/>
              </a:rPr>
              <a:t> </a:t>
            </a:r>
            <a:r>
              <a:rPr lang="en-US" sz="1800" b="1" spc="-70" dirty="0">
                <a:latin typeface="Tahoma"/>
                <a:cs typeface="Tahoma"/>
              </a:rPr>
              <a:t>Layout</a:t>
            </a:r>
            <a:r>
              <a:rPr lang="en-US" sz="1800" b="1" spc="-15" dirty="0">
                <a:latin typeface="Tahoma"/>
                <a:cs typeface="Tahoma"/>
              </a:rPr>
              <a:t> </a:t>
            </a:r>
            <a:r>
              <a:rPr lang="en-US" sz="1800" b="1" spc="160" dirty="0">
                <a:latin typeface="Tahoma"/>
                <a:cs typeface="Tahoma"/>
              </a:rPr>
              <a:t>—</a:t>
            </a:r>
            <a:r>
              <a:rPr lang="en-US" sz="1800" b="1" spc="-10" dirty="0">
                <a:latin typeface="Tahoma"/>
                <a:cs typeface="Tahoma"/>
              </a:rPr>
              <a:t> </a:t>
            </a:r>
            <a:r>
              <a:rPr lang="en-US" sz="1800" b="1" dirty="0">
                <a:latin typeface="Tahoma"/>
                <a:cs typeface="Tahoma"/>
              </a:rPr>
              <a:t>Move-</a:t>
            </a:r>
            <a:r>
              <a:rPr lang="en-US" sz="1800" b="1" spc="-235" dirty="0">
                <a:latin typeface="Tahoma"/>
                <a:cs typeface="Tahoma"/>
              </a:rPr>
              <a:t>In</a:t>
            </a:r>
            <a:r>
              <a:rPr lang="en-US" sz="1800" b="1" spc="-30" dirty="0">
                <a:latin typeface="Tahoma"/>
                <a:cs typeface="Tahoma"/>
              </a:rPr>
              <a:t> </a:t>
            </a:r>
            <a:r>
              <a:rPr lang="en-US" sz="1800" b="1" spc="-10" dirty="0">
                <a:latin typeface="Tahoma"/>
                <a:cs typeface="Tahoma"/>
              </a:rPr>
              <a:t>Ready</a:t>
            </a:r>
            <a:endParaRPr lang="en-US" sz="18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lang="en-US" sz="1800" spc="-20" dirty="0">
                <a:latin typeface="Verdana"/>
                <a:cs typeface="Verdana"/>
              </a:rPr>
              <a:t>Designed</a:t>
            </a:r>
            <a:r>
              <a:rPr lang="en-US" sz="1800" spc="-135" dirty="0">
                <a:latin typeface="Verdana"/>
                <a:cs typeface="Verdana"/>
              </a:rPr>
              <a:t> </a:t>
            </a:r>
            <a:r>
              <a:rPr lang="en-US" sz="1800" spc="-85" dirty="0">
                <a:latin typeface="Verdana"/>
                <a:cs typeface="Verdana"/>
              </a:rPr>
              <a:t>with</a:t>
            </a:r>
            <a:r>
              <a:rPr lang="en-US" sz="1800" spc="-100" dirty="0">
                <a:latin typeface="Verdana"/>
                <a:cs typeface="Verdana"/>
              </a:rPr>
              <a:t> </a:t>
            </a:r>
            <a:r>
              <a:rPr lang="en-US" sz="1800" spc="150" dirty="0">
                <a:latin typeface="Verdana"/>
                <a:cs typeface="Verdana"/>
              </a:rPr>
              <a:t>a</a:t>
            </a:r>
            <a:r>
              <a:rPr lang="en-US" sz="1800" spc="-130" dirty="0">
                <a:latin typeface="Verdana"/>
                <a:cs typeface="Verdana"/>
              </a:rPr>
              <a:t> </a:t>
            </a:r>
            <a:r>
              <a:rPr lang="en-US" sz="1800" b="1" dirty="0">
                <a:latin typeface="Tahoma"/>
                <a:cs typeface="Tahoma"/>
              </a:rPr>
              <a:t>practical,</a:t>
            </a:r>
            <a:r>
              <a:rPr lang="en-US" sz="1800" b="1" spc="-45" dirty="0">
                <a:latin typeface="Tahoma"/>
                <a:cs typeface="Tahoma"/>
              </a:rPr>
              <a:t> </a:t>
            </a:r>
            <a:r>
              <a:rPr lang="en-US" sz="1800" b="1" spc="-100" dirty="0">
                <a:latin typeface="Tahoma"/>
                <a:cs typeface="Tahoma"/>
              </a:rPr>
              <a:t>fully</a:t>
            </a:r>
            <a:r>
              <a:rPr lang="en-US" sz="1800" b="1" spc="-20" dirty="0">
                <a:latin typeface="Tahoma"/>
                <a:cs typeface="Tahoma"/>
              </a:rPr>
              <a:t> </a:t>
            </a:r>
            <a:r>
              <a:rPr lang="en-US" sz="1800" b="1" spc="-10" dirty="0">
                <a:latin typeface="Tahoma"/>
                <a:cs typeface="Tahoma"/>
              </a:rPr>
              <a:t>extended</a:t>
            </a:r>
            <a:r>
              <a:rPr lang="en-US" sz="1800" b="1" spc="-55" dirty="0">
                <a:latin typeface="Tahoma"/>
                <a:cs typeface="Tahoma"/>
              </a:rPr>
              <a:t> layout</a:t>
            </a:r>
            <a:r>
              <a:rPr lang="en-US" sz="1800" spc="-55" dirty="0">
                <a:latin typeface="Verdana"/>
                <a:cs typeface="Verdana"/>
              </a:rPr>
              <a:t>,</a:t>
            </a:r>
            <a:r>
              <a:rPr lang="en-US" sz="1800" spc="-125" dirty="0">
                <a:latin typeface="Verdana"/>
                <a:cs typeface="Verdana"/>
              </a:rPr>
              <a:t> </a:t>
            </a:r>
            <a:r>
              <a:rPr lang="en-US" sz="1800" spc="-85" dirty="0">
                <a:latin typeface="Verdana"/>
                <a:cs typeface="Verdana"/>
              </a:rPr>
              <a:t>maximizing</a:t>
            </a:r>
            <a:r>
              <a:rPr lang="en-US" sz="1800" spc="-155" dirty="0">
                <a:latin typeface="Verdana"/>
                <a:cs typeface="Verdana"/>
              </a:rPr>
              <a:t> </a:t>
            </a:r>
            <a:r>
              <a:rPr lang="en-US" sz="1800" spc="-50" dirty="0">
                <a:latin typeface="Verdana"/>
                <a:cs typeface="Verdana"/>
              </a:rPr>
              <a:t>built-</a:t>
            </a:r>
            <a:r>
              <a:rPr lang="en-US" sz="1800" dirty="0">
                <a:latin typeface="Verdana"/>
                <a:cs typeface="Verdana"/>
              </a:rPr>
              <a:t>up</a:t>
            </a:r>
            <a:r>
              <a:rPr lang="en-US" sz="1800" spc="-120" dirty="0">
                <a:latin typeface="Verdana"/>
                <a:cs typeface="Verdana"/>
              </a:rPr>
              <a:t> </a:t>
            </a:r>
            <a:r>
              <a:rPr lang="en-US" sz="1800" spc="55" dirty="0">
                <a:latin typeface="Verdana"/>
                <a:cs typeface="Verdana"/>
              </a:rPr>
              <a:t>space</a:t>
            </a:r>
            <a:r>
              <a:rPr lang="en-US" sz="1800" spc="-100" dirty="0">
                <a:latin typeface="Verdana"/>
                <a:cs typeface="Verdana"/>
              </a:rPr>
              <a:t> </a:t>
            </a:r>
            <a:r>
              <a:rPr lang="en-US" sz="1800" spc="-75" dirty="0">
                <a:latin typeface="Verdana"/>
                <a:cs typeface="Verdana"/>
              </a:rPr>
              <a:t>from</a:t>
            </a:r>
            <a:r>
              <a:rPr lang="en-US" sz="1800" spc="-114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day</a:t>
            </a:r>
            <a:r>
              <a:rPr lang="en-US" sz="1800" spc="-110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one</a:t>
            </a:r>
            <a:r>
              <a:rPr lang="en-US" sz="1800" spc="-85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—</a:t>
            </a:r>
            <a:r>
              <a:rPr lang="en-US" sz="1800" spc="-125" dirty="0">
                <a:latin typeface="Verdana"/>
                <a:cs typeface="Verdana"/>
              </a:rPr>
              <a:t> </a:t>
            </a:r>
            <a:r>
              <a:rPr lang="en-US" sz="1800" spc="-20" dirty="0">
                <a:latin typeface="Verdana"/>
                <a:cs typeface="Verdana"/>
              </a:rPr>
              <a:t>helping</a:t>
            </a:r>
            <a:r>
              <a:rPr lang="en-US" sz="1800" spc="-110" dirty="0">
                <a:latin typeface="Verdana"/>
                <a:cs typeface="Verdana"/>
              </a:rPr>
              <a:t> </a:t>
            </a:r>
            <a:r>
              <a:rPr lang="en-US" sz="1800" spc="-25" dirty="0">
                <a:latin typeface="Verdana"/>
                <a:cs typeface="Verdana"/>
              </a:rPr>
              <a:t>you</a:t>
            </a:r>
            <a:r>
              <a:rPr lang="en-US" sz="1800" spc="-105" dirty="0">
                <a:latin typeface="Verdana"/>
                <a:cs typeface="Verdana"/>
              </a:rPr>
              <a:t> </a:t>
            </a:r>
            <a:r>
              <a:rPr lang="en-US" sz="1800" b="1" dirty="0">
                <a:latin typeface="Tahoma"/>
                <a:cs typeface="Tahoma"/>
              </a:rPr>
              <a:t>save</a:t>
            </a:r>
            <a:r>
              <a:rPr lang="en-US" sz="1800" b="1" spc="-5" dirty="0">
                <a:latin typeface="Tahoma"/>
                <a:cs typeface="Tahoma"/>
              </a:rPr>
              <a:t> </a:t>
            </a:r>
            <a:r>
              <a:rPr lang="en-US" sz="1800" b="1" dirty="0">
                <a:latin typeface="Tahoma"/>
                <a:cs typeface="Tahoma"/>
              </a:rPr>
              <a:t>on</a:t>
            </a:r>
            <a:r>
              <a:rPr lang="en-US" sz="1800" b="1" spc="-15" dirty="0">
                <a:latin typeface="Tahoma"/>
                <a:cs typeface="Tahoma"/>
              </a:rPr>
              <a:t> </a:t>
            </a:r>
            <a:r>
              <a:rPr lang="en-US" sz="1800" b="1" spc="-55" dirty="0">
                <a:latin typeface="Tahoma"/>
                <a:cs typeface="Tahoma"/>
              </a:rPr>
              <a:t>renovation</a:t>
            </a:r>
            <a:r>
              <a:rPr lang="en-US" sz="1800" b="1" spc="-30" dirty="0">
                <a:latin typeface="Tahoma"/>
                <a:cs typeface="Tahoma"/>
              </a:rPr>
              <a:t> </a:t>
            </a:r>
            <a:r>
              <a:rPr lang="en-US" sz="1800" b="1" spc="-10" dirty="0">
                <a:latin typeface="Tahoma"/>
                <a:cs typeface="Tahoma"/>
              </a:rPr>
              <a:t>costs </a:t>
            </a:r>
            <a:r>
              <a:rPr lang="en-US" sz="1800" spc="60" dirty="0">
                <a:latin typeface="Verdana"/>
                <a:cs typeface="Verdana"/>
              </a:rPr>
              <a:t>and</a:t>
            </a:r>
            <a:r>
              <a:rPr lang="en-US" sz="1800" spc="-90" dirty="0">
                <a:latin typeface="Verdana"/>
                <a:cs typeface="Verdana"/>
              </a:rPr>
              <a:t> </a:t>
            </a:r>
            <a:r>
              <a:rPr lang="en-US" sz="1800" dirty="0">
                <a:latin typeface="Verdana"/>
                <a:cs typeface="Verdana"/>
              </a:rPr>
              <a:t>move</a:t>
            </a:r>
            <a:r>
              <a:rPr lang="en-US" sz="1800" spc="-135" dirty="0">
                <a:latin typeface="Verdana"/>
                <a:cs typeface="Verdana"/>
              </a:rPr>
              <a:t> </a:t>
            </a:r>
            <a:r>
              <a:rPr lang="en-US" sz="1800" spc="-85" dirty="0">
                <a:latin typeface="Verdana"/>
                <a:cs typeface="Verdana"/>
              </a:rPr>
              <a:t>in</a:t>
            </a:r>
            <a:r>
              <a:rPr lang="en-US" sz="1800" spc="-120" dirty="0">
                <a:latin typeface="Verdana"/>
                <a:cs typeface="Verdana"/>
              </a:rPr>
              <a:t> </a:t>
            </a:r>
            <a:r>
              <a:rPr lang="en-US" sz="1800" spc="-20" dirty="0">
                <a:latin typeface="Verdana"/>
                <a:cs typeface="Verdana"/>
              </a:rPr>
              <a:t>comfortably</a:t>
            </a:r>
            <a:r>
              <a:rPr lang="en-US" sz="1800" spc="-125" dirty="0">
                <a:latin typeface="Verdana"/>
                <a:cs typeface="Verdana"/>
              </a:rPr>
              <a:t> </a:t>
            </a:r>
            <a:r>
              <a:rPr lang="en-US" sz="1800" spc="-55" dirty="0">
                <a:latin typeface="Verdana"/>
                <a:cs typeface="Verdana"/>
              </a:rPr>
              <a:t>without</a:t>
            </a:r>
            <a:r>
              <a:rPr lang="en-US" sz="1800" spc="-60" dirty="0">
                <a:latin typeface="Verdana"/>
                <a:cs typeface="Verdana"/>
              </a:rPr>
              <a:t> </a:t>
            </a:r>
            <a:r>
              <a:rPr lang="en-US" sz="1800" spc="-70" dirty="0">
                <a:latin typeface="Verdana"/>
                <a:cs typeface="Verdana"/>
              </a:rPr>
              <a:t>major</a:t>
            </a:r>
            <a:r>
              <a:rPr lang="en-US" sz="1800" spc="-130" dirty="0">
                <a:latin typeface="Verdana"/>
                <a:cs typeface="Verdana"/>
              </a:rPr>
              <a:t> </a:t>
            </a:r>
            <a:r>
              <a:rPr lang="en-US" sz="1800" spc="-10" dirty="0">
                <a:latin typeface="Verdana"/>
                <a:cs typeface="Verdana"/>
              </a:rPr>
              <a:t>upgrades.</a:t>
            </a:r>
            <a:endParaRPr lang="en-MY" spc="-1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1917</Words>
  <Application>Microsoft Office PowerPoint</Application>
  <PresentationFormat>Widescreen</PresentationFormat>
  <Paragraphs>366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 MT</vt:lpstr>
      <vt:lpstr>Calibri</vt:lpstr>
      <vt:lpstr>Roboto</vt:lpstr>
      <vt:lpstr>Tahoma</vt:lpstr>
      <vt:lpstr>Times New Roman</vt:lpstr>
      <vt:lpstr>Verdana</vt:lpstr>
      <vt:lpstr>Office Theme</vt:lpstr>
      <vt:lpstr>PowerPoint Presentation</vt:lpstr>
      <vt:lpstr>Development Overview</vt:lpstr>
      <vt:lpstr>About Ara Grove by Epicon</vt:lpstr>
      <vt:lpstr>Location</vt:lpstr>
      <vt:lpstr>Site Location – Google Map</vt:lpstr>
      <vt:lpstr>Masterplan</vt:lpstr>
      <vt:lpstr>Masterplan</vt:lpstr>
      <vt:lpstr>Unique Selling Point</vt:lpstr>
      <vt:lpstr>Unique Selling Point</vt:lpstr>
      <vt:lpstr>Amenities</vt:lpstr>
      <vt:lpstr>Amenities</vt:lpstr>
      <vt:lpstr>PowerPoint Presentation</vt:lpstr>
      <vt:lpstr>Sales Package</vt:lpstr>
      <vt:lpstr>PowerPoint Presentation</vt:lpstr>
      <vt:lpstr>Building Specification (Intermediate)</vt:lpstr>
      <vt:lpstr>Building Specification (Intermediate)</vt:lpstr>
      <vt:lpstr>Building Specification (End Lot)</vt:lpstr>
      <vt:lpstr>Building Specification (End Lot)</vt:lpstr>
      <vt:lpstr>Building Specification (Corner Lot)</vt:lpstr>
      <vt:lpstr>Building Specification (Corner Lot)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Pembangunan Perumahan  Rakyat 1 Malaysia  &amp;  Perumahan Bercampur Kuantan, Pahang</dc:title>
  <dc:creator>Celeste Yap Suet Mei</dc:creator>
  <cp:lastModifiedBy>wei qi teoh</cp:lastModifiedBy>
  <cp:revision>1</cp:revision>
  <dcterms:created xsi:type="dcterms:W3CDTF">2026-08-03T02:01:18Z</dcterms:created>
  <dcterms:modified xsi:type="dcterms:W3CDTF">2026-08-03T02:33:27Z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2026-07-31T00:00:00Z</vt:filetime>
  </property>
  <property fmtid="{D5CDD505-2E9C-101B-9397-08002B2CF9AE}" pid="4" name="Creator">
    <vt:lpwstr>Microsoft® PowerPoint® LTSC</vt:lpwstr>
  </property>
  <property fmtid="{D5CDD505-2E9C-101B-9397-08002B2CF9AE}" pid="5" name="LastSaved">
    <vt:filetime>2026-08-03T00:00:00Z</vt:filetime>
  </property>
  <property fmtid="{D5CDD505-2E9C-101B-9397-08002B2CF9AE}" pid="6" name="Producer">
    <vt:lpwstr>Microsoft® PowerPoint® LTSC</vt:lpwstr>
  </property>
</Properties>
</file>